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147481525" r:id="rId5"/>
    <p:sldId id="2147481524" r:id="rId6"/>
    <p:sldId id="2147481531" r:id="rId7"/>
    <p:sldId id="2147481532" r:id="rId8"/>
    <p:sldId id="2147481533" r:id="rId9"/>
    <p:sldId id="2147481527" r:id="rId10"/>
    <p:sldId id="2147481528" r:id="rId11"/>
    <p:sldId id="2145707001" r:id="rId12"/>
    <p:sldId id="2147481408" r:id="rId13"/>
    <p:sldId id="2147481529" r:id="rId14"/>
    <p:sldId id="2147481412" r:id="rId15"/>
    <p:sldId id="2147481523" r:id="rId16"/>
    <p:sldId id="2147481415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683ED2F-AE47-4037-A13C-570630C7EC21}">
          <p14:sldIdLst>
            <p14:sldId id="2147481525"/>
            <p14:sldId id="2147481524"/>
            <p14:sldId id="2147481531"/>
            <p14:sldId id="2147481532"/>
            <p14:sldId id="2147481533"/>
            <p14:sldId id="2147481527"/>
            <p14:sldId id="2147481528"/>
            <p14:sldId id="2145707001"/>
            <p14:sldId id="2147481408"/>
            <p14:sldId id="2147481529"/>
            <p14:sldId id="2147481412"/>
            <p14:sldId id="2147481523"/>
            <p14:sldId id="2147481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00CB85-3036-9CDC-44BF-87E31CE390A2}" name="Laura Lou DE JESUS" initials="LJ" userId="S::laura-lou.de-jesus@i4ce.org::4f176102-fcf6-4446-989a-47c31fed31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e LEDEZ" initials="ML" lastIdx="13" clrIdx="0">
    <p:extLst>
      <p:ext uri="{19B8F6BF-5375-455C-9EA6-DF929625EA0E}">
        <p15:presenceInfo xmlns:p15="http://schemas.microsoft.com/office/powerpoint/2012/main" userId="S-1-5-21-4224616334-2960362561-2654960143-1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1F5E8"/>
    <a:srgbClr val="FED500"/>
    <a:srgbClr val="6C9841"/>
    <a:srgbClr val="69963D"/>
    <a:srgbClr val="E6E2BE"/>
    <a:srgbClr val="174195"/>
    <a:srgbClr val="444444"/>
    <a:srgbClr val="009ED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9FCDF-AA5C-8D3B-43C7-B639DF445BA3}" v="29" dt="2026-03-12T14:15:25.722"/>
    <p1510:client id="{275AB7B5-A894-4E9D-A04E-C2C8D272C1BB}" v="49" dt="2026-03-12T15:34:18.947"/>
    <p1510:client id="{6E668305-0739-F9DF-5F84-9CBC2D55C496}" v="5" dt="2026-03-12T16:18:50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>
                <a:latin typeface="Helvetica" panose="020B0500000000000000" pitchFamily="34" charset="0"/>
              </a:rPr>
              <a:t>I4CE – Institute for Climate Economics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852A-89D7-439F-A417-F78DFB987B56}" type="slidenum">
              <a:rPr lang="fr-FR" smtClean="0">
                <a:latin typeface="Helvetica" panose="020B0500000000000000" pitchFamily="34" charset="0"/>
              </a:rPr>
              <a:t>‹N°›</a:t>
            </a:fld>
            <a:endParaRPr lang="fr-FR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3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F2F8-2E56-47BF-9E1A-7DB43790FBF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0593-AA76-4FA9-B1E9-DBE29758C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4CE_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4ce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i4ce.us11.list-manage.com/subscribe?u=1aa9ac01e1dd2d504836ed299&amp;id=3c097b98ec" TargetMode="Externa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3573016"/>
          </a:xfrm>
          <a:prstGeom prst="rect">
            <a:avLst/>
          </a:prstGeom>
          <a:solidFill>
            <a:srgbClr val="17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907704" y="260648"/>
            <a:ext cx="0" cy="31683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19" y="1063973"/>
            <a:ext cx="6835799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19" y="2276872"/>
            <a:ext cx="6835799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51049" y="3068959"/>
            <a:ext cx="6836469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919" y="3068960"/>
            <a:ext cx="1479406" cy="36004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480805" cy="17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65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862064"/>
            <a:ext cx="8352928" cy="1143000"/>
          </a:xfrm>
        </p:spPr>
        <p:txBody>
          <a:bodyPr anchor="t"/>
          <a:lstStyle>
            <a:lvl1pPr algn="l"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2" b="81302"/>
          <a:stretch/>
        </p:blipFill>
        <p:spPr>
          <a:xfrm>
            <a:off x="0" y="2420888"/>
            <a:ext cx="9144000" cy="288032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3827514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08918"/>
            <a:ext cx="8352928" cy="1205971"/>
          </a:xfrm>
          <a:solidFill>
            <a:schemeClr val="bg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riangle rectangle 2"/>
          <p:cNvSpPr/>
          <p:nvPr userDrawn="1"/>
        </p:nvSpPr>
        <p:spPr>
          <a:xfrm rot="5400000">
            <a:off x="28528" y="-31441"/>
            <a:ext cx="2708919" cy="2771801"/>
          </a:xfrm>
          <a:prstGeom prst="rtTriangle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/>
          <p:cNvSpPr/>
          <p:nvPr userDrawn="1"/>
        </p:nvSpPr>
        <p:spPr>
          <a:xfrm rot="16200000">
            <a:off x="6173561" y="3897505"/>
            <a:ext cx="2953054" cy="2987824"/>
          </a:xfrm>
          <a:prstGeom prst="rt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29154702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8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 rot="2737892">
            <a:off x="5617014" y="1383802"/>
            <a:ext cx="3300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I4CE – Institute</a:t>
            </a:r>
            <a:r>
              <a:rPr lang="en-US" sz="1400" baseline="0">
                <a:solidFill>
                  <a:schemeClr val="bg1"/>
                </a:solidFill>
              </a:rPr>
              <a:t> for Climate Economics </a:t>
            </a:r>
            <a:br>
              <a:rPr lang="en-US" sz="1400" baseline="0">
                <a:solidFill>
                  <a:schemeClr val="bg1"/>
                </a:solidFill>
              </a:rPr>
            </a:br>
            <a:r>
              <a:rPr lang="en-US" sz="1400" baseline="0">
                <a:solidFill>
                  <a:schemeClr val="bg1"/>
                </a:solidFill>
              </a:rPr>
              <a:t>30 rue de Fleurus, 75006 Paris</a:t>
            </a:r>
          </a:p>
          <a:p>
            <a:r>
              <a:rPr lang="en-US" sz="1400" u="none" baseline="0">
                <a:solidFill>
                  <a:schemeClr val="bg1"/>
                </a:solidFill>
              </a:rPr>
              <a:t>www.i4ce.org | contact@i4ce.org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55576" y="6021288"/>
            <a:ext cx="0" cy="6480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7" y="3643908"/>
            <a:ext cx="3456385" cy="180341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latin typeface="+mj-lt"/>
              </a:defRPr>
            </a:lvl1pPr>
          </a:lstStyle>
          <a:p>
            <a:pPr lvl="0"/>
            <a:r>
              <a:rPr lang="en-US" err="1"/>
              <a:t>Remerciements</a:t>
            </a:r>
            <a:endParaRPr lang="en-US"/>
          </a:p>
          <a:p>
            <a:pPr lvl="0"/>
            <a:r>
              <a:rPr lang="en-US" err="1"/>
              <a:t>Adresse</a:t>
            </a:r>
            <a:r>
              <a:rPr lang="en-US"/>
              <a:t> contact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 b="561"/>
          <a:stretch/>
        </p:blipFill>
        <p:spPr>
          <a:xfrm>
            <a:off x="67833" y="40690"/>
            <a:ext cx="1263807" cy="1516102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563888" y="2967900"/>
            <a:ext cx="555442" cy="555442"/>
            <a:chOff x="2339752" y="692696"/>
            <a:chExt cx="792088" cy="792088"/>
          </a:xfrm>
        </p:grpSpPr>
        <p:sp>
          <p:nvSpPr>
            <p:cNvPr id="10" name="Rectangle 9"/>
            <p:cNvSpPr/>
            <p:nvPr/>
          </p:nvSpPr>
          <p:spPr>
            <a:xfrm>
              <a:off x="2339752" y="6926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4" descr="https://static.thenounproject.com/png/509045-200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327" y="797271"/>
              <a:ext cx="582938" cy="58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 userDrawn="1"/>
        </p:nvGrpSpPr>
        <p:grpSpPr>
          <a:xfrm>
            <a:off x="4247964" y="2967899"/>
            <a:ext cx="555442" cy="555442"/>
            <a:chOff x="2339752" y="1592796"/>
            <a:chExt cx="792088" cy="792088"/>
          </a:xfrm>
        </p:grpSpPr>
        <p:sp>
          <p:nvSpPr>
            <p:cNvPr id="14" name="Rectangle 13"/>
            <p:cNvSpPr/>
            <p:nvPr/>
          </p:nvSpPr>
          <p:spPr>
            <a:xfrm>
              <a:off x="2339752" y="15927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6" descr="https://static.thenounproject.com/png/2386251-200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168" y="1688212"/>
              <a:ext cx="601257" cy="601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 userDrawn="1"/>
        </p:nvGrpSpPr>
        <p:grpSpPr>
          <a:xfrm>
            <a:off x="4932040" y="2967899"/>
            <a:ext cx="555442" cy="555442"/>
            <a:chOff x="2339752" y="2492896"/>
            <a:chExt cx="792088" cy="792088"/>
          </a:xfrm>
        </p:grpSpPr>
        <p:sp>
          <p:nvSpPr>
            <p:cNvPr id="17" name="Rectangle 16"/>
            <p:cNvSpPr/>
            <p:nvPr/>
          </p:nvSpPr>
          <p:spPr>
            <a:xfrm>
              <a:off x="2339752" y="24928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5" descr="https://static.thenounproject.com/png/23267-200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64" y="2600908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58708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98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35538"/>
          <a:stretch/>
        </p:blipFill>
        <p:spPr>
          <a:xfrm>
            <a:off x="0" y="0"/>
            <a:ext cx="9151758" cy="6885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835696" y="2469736"/>
            <a:ext cx="7316062" cy="268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2390" y="2576141"/>
            <a:ext cx="6984106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2390" y="3789040"/>
            <a:ext cx="6984106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19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51720" y="4581127"/>
            <a:ext cx="6984791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2" y="6360034"/>
            <a:ext cx="1479406" cy="36004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5495"/>
            <a:ext cx="1296144" cy="1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97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35538"/>
          <a:stretch/>
        </p:blipFill>
        <p:spPr>
          <a:xfrm>
            <a:off x="0" y="0"/>
            <a:ext cx="9151758" cy="6885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835696" y="2469736"/>
            <a:ext cx="7316062" cy="419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2390" y="2576141"/>
            <a:ext cx="6984106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2390" y="3789040"/>
            <a:ext cx="6984106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19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51720" y="4581127"/>
            <a:ext cx="6984791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80312" y="205495"/>
            <a:ext cx="1479406" cy="36004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5495"/>
            <a:ext cx="1296144" cy="1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5888"/>
            <a:ext cx="8640960" cy="288925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9144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42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5888"/>
            <a:ext cx="8640960" cy="288925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9144000" cy="144016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44008" y="1484784"/>
            <a:ext cx="4248472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94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rgbClr val="174195"/>
                </a:solidFill>
                <a:latin typeface="+mn-lt"/>
              </a:defRPr>
            </a:lvl1pPr>
          </a:lstStyle>
          <a:p>
            <a:pPr lvl="0" algn="l"/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5888"/>
            <a:ext cx="8640959" cy="288925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>
                <a:solidFill>
                  <a:srgbClr val="4565AF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PLAN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9144000" cy="144016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248254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>
                <a:solidFill>
                  <a:srgbClr val="174195"/>
                </a:solidFill>
                <a:latin typeface="+mn-lt"/>
              </a:defRPr>
            </a:lvl1pPr>
          </a:lstStyle>
          <a:p>
            <a:pPr lvl="0" algn="l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1505468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90056"/>
            <a:ext cx="83529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riangle rectangle 5"/>
          <p:cNvSpPr/>
          <p:nvPr userDrawn="1"/>
        </p:nvSpPr>
        <p:spPr>
          <a:xfrm rot="5400000">
            <a:off x="28528" y="-31441"/>
            <a:ext cx="2708919" cy="2771801"/>
          </a:xfrm>
          <a:prstGeom prst="rtTriangle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/>
          <p:cNvSpPr/>
          <p:nvPr userDrawn="1"/>
        </p:nvSpPr>
        <p:spPr>
          <a:xfrm rot="16200000">
            <a:off x="6173561" y="3897505"/>
            <a:ext cx="2953054" cy="2987824"/>
          </a:xfrm>
          <a:prstGeom prst="rt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5453473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 b="36376"/>
          <a:stretch/>
        </p:blipFill>
        <p:spPr>
          <a:xfrm>
            <a:off x="-14392" y="0"/>
            <a:ext cx="915839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8100392" cy="1800200"/>
          </a:xfrm>
          <a:solidFill>
            <a:schemeClr val="bg1"/>
          </a:solidFill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83568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bg1"/>
                </a:solidFill>
              </a:rPr>
              <a:t>I4CE</a:t>
            </a:r>
            <a:r>
              <a:rPr lang="fr-FR" sz="1100" b="1" baseline="0" noProof="0">
                <a:solidFill>
                  <a:schemeClr val="bg1"/>
                </a:solidFill>
              </a:rPr>
              <a:t> </a:t>
            </a:r>
            <a:r>
              <a:rPr lang="fr-FR" sz="1100" b="0" baseline="0" noProof="0">
                <a:solidFill>
                  <a:schemeClr val="bg1"/>
                </a:solidFill>
              </a:rPr>
              <a:t>–</a:t>
            </a:r>
            <a:r>
              <a:rPr lang="fr-FR" sz="1100" b="1" baseline="0" noProof="0">
                <a:solidFill>
                  <a:schemeClr val="bg1"/>
                </a:solidFill>
              </a:rPr>
              <a:t> </a:t>
            </a:r>
            <a:r>
              <a:rPr lang="fr-FR" sz="1100" b="0" noProof="0">
                <a:solidFill>
                  <a:schemeClr val="bg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429194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028384" y="6525344"/>
            <a:ext cx="71487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4CD7E3A1-C030-45DE-94E5-3A8730541A5B}" type="slidenum">
              <a:rPr lang="en-US" sz="1100" smtClean="0">
                <a:solidFill>
                  <a:schemeClr val="tx1"/>
                </a:solidFill>
              </a:rPr>
              <a:t>‹N°›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5763F6-F745-6E82-C899-801EEEE1BC4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7962" y="6515100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40937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5" r:id="rId5"/>
    <p:sldLayoutId id="2147483654" r:id="rId6"/>
    <p:sldLayoutId id="2147483655" r:id="rId7"/>
    <p:sldLayoutId id="2147483658" r:id="rId8"/>
    <p:sldLayoutId id="2147483661" r:id="rId9"/>
    <p:sldLayoutId id="2147483663" r:id="rId10"/>
    <p:sldLayoutId id="2147483662" r:id="rId11"/>
    <p:sldLayoutId id="2147483656" r:id="rId12"/>
    <p:sldLayoutId id="2147483657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4ce.org/projet/budget-ambition-climat-bac-je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F5CAA2-C674-6C73-D254-CB7159D35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390" y="2576141"/>
            <a:ext cx="6984106" cy="852859"/>
          </a:xfrm>
        </p:spPr>
        <p:txBody>
          <a:bodyPr/>
          <a:lstStyle/>
          <a:p>
            <a:r>
              <a:rPr lang="fr-FR" dirty="0">
                <a:latin typeface="Helvetica"/>
                <a:cs typeface="Helvetica"/>
              </a:rPr>
              <a:t>« Budget Ambition Climat (BAC) »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C92C6BB-925D-15AC-0AFD-268EA6944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698" y="3258821"/>
            <a:ext cx="6526906" cy="852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 cap="small" dirty="0">
                <a:solidFill>
                  <a:srgbClr val="0746A5"/>
                </a:solidFill>
                <a:latin typeface="Helvetica"/>
                <a:cs typeface="Helvetica"/>
              </a:rPr>
              <a:t>Un jeu pour a</a:t>
            </a:r>
            <a:r>
              <a:rPr lang="fr-FR" sz="2000" b="1" cap="small" noProof="0" dirty="0">
                <a:solidFill>
                  <a:srgbClr val="0746A5"/>
                </a:solidFill>
                <a:latin typeface="Helvetica"/>
                <a:cs typeface="Helvetica"/>
              </a:rPr>
              <a:t>ligner son plan d</a:t>
            </a:r>
            <a:r>
              <a:rPr lang="fr-FR" sz="2000" b="1" cap="small" dirty="0">
                <a:solidFill>
                  <a:srgbClr val="0746A5"/>
                </a:solidFill>
                <a:latin typeface="Helvetica"/>
                <a:cs typeface="Helvetica"/>
              </a:rPr>
              <a:t>’investissement local </a:t>
            </a:r>
            <a:r>
              <a:rPr lang="fr-FR" sz="2000" b="1" cap="small" noProof="0" dirty="0">
                <a:solidFill>
                  <a:srgbClr val="0746A5"/>
                </a:solidFill>
                <a:latin typeface="Helvetica"/>
                <a:cs typeface="Helvetica"/>
              </a:rPr>
              <a:t>avec son ambition climatique</a:t>
            </a:r>
            <a:endParaRPr lang="fr-FR" sz="2000" b="1" cap="small" dirty="0">
              <a:solidFill>
                <a:srgbClr val="0746A5"/>
              </a:solidFill>
              <a:latin typeface="Helvetica"/>
              <a:cs typeface="Helvetica"/>
            </a:endParaRP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5D60A7-6FAF-CD1D-0FC1-AD37AAD84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13/03/2026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1EC6CD-9BC0-0B37-4222-506509C45540}"/>
              </a:ext>
            </a:extLst>
          </p:cNvPr>
          <p:cNvSpPr txBox="1"/>
          <p:nvPr/>
        </p:nvSpPr>
        <p:spPr>
          <a:xfrm>
            <a:off x="2067138" y="4281108"/>
            <a:ext cx="617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Développé par l’Institut de l’économie pour le climat (I4CE)  et La Banque Postale.</a:t>
            </a:r>
          </a:p>
        </p:txBody>
      </p:sp>
    </p:spTree>
    <p:extLst>
      <p:ext uri="{BB962C8B-B14F-4D97-AF65-F5344CB8AC3E}">
        <p14:creationId xmlns:p14="http://schemas.microsoft.com/office/powerpoint/2010/main" val="38888297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9CC89-6EEE-D73C-7D71-1443494B1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diagramme, ligne, Parallèle&#10;&#10;Le contenu généré par l’IA peut être incorrect.">
            <a:extLst>
              <a:ext uri="{FF2B5EF4-FFF2-40B4-BE49-F238E27FC236}">
                <a16:creationId xmlns:a16="http://schemas.microsoft.com/office/drawing/2014/main" id="{2A5F8106-7956-E24F-F42E-C825757C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03" y="1191661"/>
            <a:ext cx="4067944" cy="521997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F7946D3-F729-9BA8-2B04-6D488EF46EBD}"/>
              </a:ext>
            </a:extLst>
          </p:cNvPr>
          <p:cNvSpPr/>
          <p:nvPr/>
        </p:nvSpPr>
        <p:spPr>
          <a:xfrm>
            <a:off x="611560" y="56685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8F3E6B-40AC-026D-D501-8809A7361D84}"/>
              </a:ext>
            </a:extLst>
          </p:cNvPr>
          <p:cNvSpPr txBox="1"/>
          <p:nvPr/>
        </p:nvSpPr>
        <p:spPr>
          <a:xfrm>
            <a:off x="1182127" y="608459"/>
            <a:ext cx="7610692" cy="625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atin typeface="Helvetica"/>
                <a:ea typeface="Verdana" panose="020B0604030504040204" pitchFamily="34" charset="0"/>
                <a:cs typeface="Helvetica"/>
              </a:rPr>
              <a:t>Deux cartes et des jetons</a:t>
            </a: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 « budget » </a:t>
            </a:r>
            <a:r>
              <a:rPr lang="fr-FR" sz="1600" i="1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(+ un « mémo » financement)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14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B95498DB-6068-06EC-1A60-D425FF9DD6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  <p:pic>
        <p:nvPicPr>
          <p:cNvPr id="4" name="Image 3" descr="Une image contenant rouge, capture d’écran, Rect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068A066A-3176-1C19-D18A-42D63F2E8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163">
            <a:off x="283913" y="3844476"/>
            <a:ext cx="1363231" cy="465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Rectangle, rouge, capture d’écran, carré&#10;&#10;Le contenu généré par l’IA peut être incorrect.">
            <a:extLst>
              <a:ext uri="{FF2B5EF4-FFF2-40B4-BE49-F238E27FC236}">
                <a16:creationId xmlns:a16="http://schemas.microsoft.com/office/drawing/2014/main" id="{CC1E1236-E152-C157-0620-997DE3BA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2" y="4369529"/>
            <a:ext cx="336245" cy="371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Rectangle, carré, vert&#10;&#10;Le contenu généré par l’IA peut être incorrect.">
            <a:extLst>
              <a:ext uri="{FF2B5EF4-FFF2-40B4-BE49-F238E27FC236}">
                <a16:creationId xmlns:a16="http://schemas.microsoft.com/office/drawing/2014/main" id="{07119E07-61D1-023E-3DC8-BB4D2F6B8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76" y="2405132"/>
            <a:ext cx="422696" cy="847593"/>
          </a:xfrm>
          <a:prstGeom prst="rect">
            <a:avLst/>
          </a:prstGeom>
        </p:spPr>
      </p:pic>
      <p:pic>
        <p:nvPicPr>
          <p:cNvPr id="13" name="Image 12" descr="Une image contenant Rectangle, vert&#10;&#10;Le contenu généré par l’IA peut être incorrect.">
            <a:extLst>
              <a:ext uri="{FF2B5EF4-FFF2-40B4-BE49-F238E27FC236}">
                <a16:creationId xmlns:a16="http://schemas.microsoft.com/office/drawing/2014/main" id="{338A1590-1E0D-C4C5-D5EF-5C88F95410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244" flipV="1">
            <a:off x="7044845" y="2855134"/>
            <a:ext cx="485213" cy="393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 descr="Une image contenant Rectangle, carré, vert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5A4475C-A473-0E43-F0D3-EF1D7FE8A3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15" y="2167362"/>
            <a:ext cx="1575577" cy="387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 descr="Une image contenant rouge, capture d’écran, Rect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31598CD-8241-1071-0C85-0B8E65164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44" y="2155205"/>
            <a:ext cx="1581535" cy="411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 descr="Une image contenant Rectangle, rouge, capture d’écran, carré&#10;&#10;Le contenu généré par l’IA peut être incorrect.">
            <a:extLst>
              <a:ext uri="{FF2B5EF4-FFF2-40B4-BE49-F238E27FC236}">
                <a16:creationId xmlns:a16="http://schemas.microsoft.com/office/drawing/2014/main" id="{7E721F53-6FD4-5C9A-307A-2217A2539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50" y="4698879"/>
            <a:ext cx="366914" cy="405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 descr="Une image contenant Rectangle, rouge, capture d’écran, carré&#10;&#10;Le contenu généré par l’IA peut être incorrect.">
            <a:extLst>
              <a:ext uri="{FF2B5EF4-FFF2-40B4-BE49-F238E27FC236}">
                <a16:creationId xmlns:a16="http://schemas.microsoft.com/office/drawing/2014/main" id="{314D4D90-4F3F-F8DB-6BAF-5C39EF62A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5" y="4097830"/>
            <a:ext cx="396294" cy="437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 descr="Une image contenant Rectangle, rouge, capture d’écran, carré&#10;&#10;Le contenu généré par l’IA peut être incorrect.">
            <a:extLst>
              <a:ext uri="{FF2B5EF4-FFF2-40B4-BE49-F238E27FC236}">
                <a16:creationId xmlns:a16="http://schemas.microsoft.com/office/drawing/2014/main" id="{A31927C7-47D8-A6C1-2415-F235AEBFC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4" y="4371389"/>
            <a:ext cx="334560" cy="369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Une image contenant rouge, capture d’écran, Rect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9BF8D3E9-E6A5-4756-A318-A93AF1D2A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35" y="2495734"/>
            <a:ext cx="1581535" cy="411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rouge, capture d’écran, Rect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D8A0D87C-7273-0885-B091-5AD43965B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35" y="2877695"/>
            <a:ext cx="1581535" cy="411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 30" descr="Une image contenant rouge, capture d’écran, Rect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035E8AB8-CBBA-9C92-1804-5E54E724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12943"/>
          <a:stretch>
            <a:fillRect/>
          </a:stretch>
        </p:blipFill>
        <p:spPr>
          <a:xfrm>
            <a:off x="3224463" y="3276914"/>
            <a:ext cx="821150" cy="358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 descr="Une image contenant Rectangle, carré, vert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E703D40-4D3A-1A79-ED6F-DD3F70E51D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47" y="2495796"/>
            <a:ext cx="1575577" cy="387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 32" descr="Une image contenant Rectangle, carré, vert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B516876-66E6-E966-1B9A-CD07FF0B76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79" y="2865663"/>
            <a:ext cx="1575577" cy="387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 33" descr="Une image contenant Rectangle, carré, bleu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B57264F-CC5C-69DE-CE35-DC5F592449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7037" b="-1"/>
          <a:stretch>
            <a:fillRect/>
          </a:stretch>
        </p:blipFill>
        <p:spPr>
          <a:xfrm rot="8094644" flipH="1">
            <a:off x="7438496" y="1976141"/>
            <a:ext cx="383645" cy="785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 34" descr="Une image contenant Rectangle, capture d’écran, bleu vert, carré&#10;&#10;Le contenu généré par l’IA peut être incorrect.">
            <a:extLst>
              <a:ext uri="{FF2B5EF4-FFF2-40B4-BE49-F238E27FC236}">
                <a16:creationId xmlns:a16="http://schemas.microsoft.com/office/drawing/2014/main" id="{ABB6A4B5-854B-D687-8F31-642036D3A8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90" y="3252725"/>
            <a:ext cx="422502" cy="35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 35" descr="Une image contenant Rectangle, capture d’écran, bleu vert, carré&#10;&#10;Le contenu généré par l’IA peut être incorrect.">
            <a:extLst>
              <a:ext uri="{FF2B5EF4-FFF2-40B4-BE49-F238E27FC236}">
                <a16:creationId xmlns:a16="http://schemas.microsoft.com/office/drawing/2014/main" id="{BF3C4DC0-3B71-6B7C-7C72-126232EB8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72" y="2997668"/>
            <a:ext cx="422502" cy="35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C243355D-4B32-3BA9-1ED8-5C180AA4E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424">
            <a:off x="6851040" y="4013545"/>
            <a:ext cx="1748116" cy="2478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4003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9C06DFD-5B82-000D-5B14-CC04AF0F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0" y="1147773"/>
            <a:ext cx="7408539" cy="52335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05672C-261A-1BD8-F0EE-D15789DECDF7}"/>
              </a:ext>
            </a:extLst>
          </p:cNvPr>
          <p:cNvSpPr txBox="1"/>
          <p:nvPr/>
        </p:nvSpPr>
        <p:spPr>
          <a:xfrm>
            <a:off x="611560" y="499701"/>
            <a:ext cx="9949016" cy="625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atin typeface="Helvetica"/>
                <a:ea typeface="Verdana" panose="020B0604030504040204" pitchFamily="34" charset="0"/>
                <a:cs typeface="Helvetica"/>
              </a:rPr>
              <a:t>Des cartes « leviers de </a:t>
            </a: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financement» </a:t>
            </a:r>
            <a:r>
              <a:rPr lang="fr-FR" sz="1600" i="1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(+ une fiche « mémo » dédiée</a:t>
            </a: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14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B03C4D6-EF0C-3360-8091-D5ED00811DCE}"/>
              </a:ext>
            </a:extLst>
          </p:cNvPr>
          <p:cNvSpPr/>
          <p:nvPr/>
        </p:nvSpPr>
        <p:spPr>
          <a:xfrm>
            <a:off x="234430" y="476672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A06571-CA98-C8ED-8075-EA705AB2C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281392-39E3-C8B8-3AAB-0CAB8CA9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9375">
            <a:off x="7125589" y="1742545"/>
            <a:ext cx="1590676" cy="11382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1F093D-1847-DB36-8F4D-7A42A788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7323">
            <a:off x="7125239" y="4327851"/>
            <a:ext cx="1713448" cy="11983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CAE38F-334A-414C-762A-4885CE034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1534">
            <a:off x="7370798" y="5413244"/>
            <a:ext cx="1603756" cy="11245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09468CF-3ED6-34DF-18B2-4AA493B72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6887">
            <a:off x="7264768" y="2973546"/>
            <a:ext cx="1694303" cy="12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83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B2B8-FE2E-8458-8D52-356437D03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9652BF8-0E4F-5338-CF86-046384AB3076}"/>
              </a:ext>
            </a:extLst>
          </p:cNvPr>
          <p:cNvSpPr txBox="1"/>
          <p:nvPr/>
        </p:nvSpPr>
        <p:spPr>
          <a:xfrm>
            <a:off x="611560" y="499701"/>
            <a:ext cx="9949016" cy="3586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solidFill>
                  <a:srgbClr val="000000"/>
                </a:solidFill>
                <a:latin typeface="Helvetica"/>
                <a:ea typeface="Verdana" panose="020B0604030504040204" pitchFamily="34" charset="0"/>
                <a:cs typeface="Helvetica"/>
              </a:rPr>
              <a:t>Autres cartes « leviers de financement » et cartes spécifiques </a:t>
            </a:r>
            <a:r>
              <a:rPr lang="fr-FR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CAAA7C2-9DCE-82D9-1612-37C59A4C41E4}"/>
              </a:ext>
            </a:extLst>
          </p:cNvPr>
          <p:cNvSpPr/>
          <p:nvPr/>
        </p:nvSpPr>
        <p:spPr>
          <a:xfrm>
            <a:off x="234430" y="476672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F908FF-AB9C-9BF6-B24A-BFB37747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0" y="1452562"/>
            <a:ext cx="3171825" cy="22479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8AD143-DE5F-9E65-0300-BC74740E9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31" y="3764522"/>
            <a:ext cx="3133725" cy="2238375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C6786C03-5A5B-7EAD-35B4-335953C2A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377314-0AFD-0F7A-FAED-07E6C8C31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17" y="1351983"/>
            <a:ext cx="1947886" cy="27141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7BEF8B-4F79-A0B2-E5D5-F29F1D3FE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838" y="3764522"/>
            <a:ext cx="1851901" cy="25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22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8128B43-D98D-6D7F-7222-337FEDD2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62" y="3058566"/>
            <a:ext cx="4105693" cy="3466003"/>
          </a:xfrm>
        </p:spPr>
        <p:txBody>
          <a:bodyPr>
            <a:normAutofit fontScale="62500" lnSpcReduction="20000"/>
          </a:bodyPr>
          <a:lstStyle/>
          <a:p>
            <a:r>
              <a:rPr lang="fr-FR" b="1"/>
              <a:t>Leviers : </a:t>
            </a:r>
            <a:r>
              <a:rPr lang="fr-FR"/>
              <a:t>tarification (résidents/non-résidents ; stationnement), assurance (aléa inondation), cession de patrimoine, solutions de financement (financement participatif, </a:t>
            </a:r>
            <a:r>
              <a:rPr lang="fr-FR" i="1" err="1"/>
              <a:t>intracting</a:t>
            </a:r>
            <a:r>
              <a:rPr lang="fr-FR"/>
              <a:t>, fonds friche...)</a:t>
            </a:r>
          </a:p>
          <a:p>
            <a:r>
              <a:rPr lang="fr-FR" b="1"/>
              <a:t>Projets : </a:t>
            </a:r>
            <a:r>
              <a:rPr lang="fr-FR"/>
              <a:t>abandons (médiathèque), mutualisation (bibliobus; école/médiathèque), nouveaux projets (réutilisation eau et énergie, panneaux solaires sur patrimoine…)</a:t>
            </a:r>
          </a:p>
          <a:p>
            <a:r>
              <a:rPr lang="fr-FR" b="1"/>
              <a:t>Jauges</a:t>
            </a:r>
            <a:r>
              <a:rPr lang="fr-FR"/>
              <a:t> : niveau assez satisfaisant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7F4316-65C4-2D21-76D0-1BAF25F5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résultats…</a:t>
            </a:r>
          </a:p>
        </p:txBody>
      </p:sp>
      <p:pic>
        <p:nvPicPr>
          <p:cNvPr id="6" name="Image 5" descr="Une image contenant texte, papeterie, écriture manuscrite, fournitures de bureau&#10;&#10;Description générée automatiquement">
            <a:extLst>
              <a:ext uri="{FF2B5EF4-FFF2-40B4-BE49-F238E27FC236}">
                <a16:creationId xmlns:a16="http://schemas.microsoft.com/office/drawing/2014/main" id="{46B09FA4-AE7A-3751-EE72-AC28154E99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" y="1430305"/>
            <a:ext cx="2171014" cy="1628261"/>
          </a:xfrm>
          <a:prstGeom prst="rect">
            <a:avLst/>
          </a:prstGeom>
        </p:spPr>
      </p:pic>
      <p:pic>
        <p:nvPicPr>
          <p:cNvPr id="8" name="Image 7" descr="Une image contenant texte, écriture manuscrite, papeterie, Impression">
            <a:extLst>
              <a:ext uri="{FF2B5EF4-FFF2-40B4-BE49-F238E27FC236}">
                <a16:creationId xmlns:a16="http://schemas.microsoft.com/office/drawing/2014/main" id="{9CF42D14-F05D-FDC0-D3C3-B631E14F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" y="4972336"/>
            <a:ext cx="2171014" cy="1628261"/>
          </a:xfrm>
          <a:prstGeom prst="rect">
            <a:avLst/>
          </a:prstGeom>
        </p:spPr>
      </p:pic>
      <p:pic>
        <p:nvPicPr>
          <p:cNvPr id="10" name="Image 9" descr="Une image contenant texte, papeterie, écriture manuscrite, Produit en papier&#10;&#10;Description générée automatiquement">
            <a:extLst>
              <a:ext uri="{FF2B5EF4-FFF2-40B4-BE49-F238E27FC236}">
                <a16:creationId xmlns:a16="http://schemas.microsoft.com/office/drawing/2014/main" id="{E700344E-6D1F-51E5-B6B2-39C6FA0120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" y="3245906"/>
            <a:ext cx="2171014" cy="1628260"/>
          </a:xfrm>
          <a:prstGeom prst="rect">
            <a:avLst/>
          </a:prstGeom>
        </p:spPr>
      </p:pic>
      <p:pic>
        <p:nvPicPr>
          <p:cNvPr id="12" name="Image 11" descr="Une image contenant texte, carte, papeterie, écriture manuscrite&#10;&#10;Description générée automatiquement">
            <a:extLst>
              <a:ext uri="{FF2B5EF4-FFF2-40B4-BE49-F238E27FC236}">
                <a16:creationId xmlns:a16="http://schemas.microsoft.com/office/drawing/2014/main" id="{89910E38-B5FE-F065-BF48-CD1BD4DBEF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1453597"/>
            <a:ext cx="2139959" cy="1604969"/>
          </a:xfrm>
          <a:prstGeom prst="rect">
            <a:avLst/>
          </a:prstGeom>
        </p:spPr>
      </p:pic>
      <p:pic>
        <p:nvPicPr>
          <p:cNvPr id="14" name="Image 13" descr="Une image contenant texte, écriture manuscrite, fournitures de bureau, papeterie&#10;&#10;Description générée automatiquement">
            <a:extLst>
              <a:ext uri="{FF2B5EF4-FFF2-40B4-BE49-F238E27FC236}">
                <a16:creationId xmlns:a16="http://schemas.microsoft.com/office/drawing/2014/main" id="{9BFDE908-F545-58E8-8080-D270E03D94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63" y="1430305"/>
            <a:ext cx="2069643" cy="1552232"/>
          </a:xfrm>
          <a:prstGeom prst="rect">
            <a:avLst/>
          </a:prstGeom>
        </p:spPr>
      </p:pic>
      <p:pic>
        <p:nvPicPr>
          <p:cNvPr id="16" name="Image 15" descr="Une image contenant texte, écriture manuscrite, papeterie, Impression&#10;&#10;Description générée automatiquement">
            <a:extLst>
              <a:ext uri="{FF2B5EF4-FFF2-40B4-BE49-F238E27FC236}">
                <a16:creationId xmlns:a16="http://schemas.microsoft.com/office/drawing/2014/main" id="{AAC9DACF-D9D7-F8E7-DD35-3BDF1313E8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57" y="4972337"/>
            <a:ext cx="2069643" cy="1552232"/>
          </a:xfrm>
          <a:prstGeom prst="rect">
            <a:avLst/>
          </a:prstGeom>
        </p:spPr>
      </p:pic>
      <p:pic>
        <p:nvPicPr>
          <p:cNvPr id="18" name="Image 17" descr="Une image contenant texte, carte, Panneau d’affichage, écriture manuscrite&#10;&#10;Description générée automatiquement">
            <a:extLst>
              <a:ext uri="{FF2B5EF4-FFF2-40B4-BE49-F238E27FC236}">
                <a16:creationId xmlns:a16="http://schemas.microsoft.com/office/drawing/2014/main" id="{319379CB-5EE6-8003-A4F2-130FA33D000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3247067"/>
            <a:ext cx="2090056" cy="1567542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5F20C583-F6D3-E03B-4862-A2228D5AC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</p:spTree>
    <p:extLst>
      <p:ext uri="{BB962C8B-B14F-4D97-AF65-F5344CB8AC3E}">
        <p14:creationId xmlns:p14="http://schemas.microsoft.com/office/powerpoint/2010/main" val="1720926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0891960-8887-4887-84E8-FBA545AB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Le pitch :</a:t>
            </a:r>
            <a:br>
              <a:rPr lang="fr-FR" sz="1800" b="1" dirty="0"/>
            </a:br>
            <a:endParaRPr lang="fr-FR" sz="1800" b="1" dirty="0"/>
          </a:p>
          <a:p>
            <a:pPr marL="0" indent="0">
              <a:buNone/>
            </a:pPr>
            <a:r>
              <a:rPr lang="fr-FR" sz="1800" dirty="0"/>
              <a:t>Le temps de cet atelier, vous devenez décideur ou décideuse en collectivité locale.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L’objectif : réussir votre « BAC » ! (Budget Ambition Climat)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En petits groupes, prenez connaissance de votre collectivité, sélectionnez en tant qu’élus et élues intercommunaux les projets à mener sur votre mandat, débattez sur les impacts climatiques et la satisfaction des citoyens, et réfléchissez aux leviers à activer pour les financer. Le tout afin de concilier ambition climatique, satisfaction des administrés et administrées et équilibre budgétaire…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En fin d’atelier, partagez vos stratégies mises en place avec les autres groupes. </a:t>
            </a:r>
          </a:p>
          <a:p>
            <a:pPr marL="0" indent="0">
              <a:spcAft>
                <a:spcPts val="6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1800" i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5DEA18-D013-8C68-D55C-5EA52E3E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Jeu « Budget Ambition Climat » 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8AA0F99-006E-BEAA-EE80-EE288868D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 b="1" cap="small">
                <a:solidFill>
                  <a:srgbClr val="0746A5"/>
                </a:solidFill>
              </a:rPr>
              <a:t>Un jeu pour a</a:t>
            </a:r>
            <a:r>
              <a:rPr lang="fr-FR" b="1" cap="small" noProof="0">
                <a:solidFill>
                  <a:srgbClr val="0746A5"/>
                </a:solidFill>
              </a:rPr>
              <a:t>ligner son plan d’investissement local avec son ambition climatique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3F49EC-0481-6895-2D95-34AF52B7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2697">
            <a:off x="7380126" y="458154"/>
            <a:ext cx="1157818" cy="13598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887938-1071-D8B0-4EEA-3652300D0BBE}"/>
              </a:ext>
            </a:extLst>
          </p:cNvPr>
          <p:cNvSpPr txBox="1"/>
          <p:nvPr/>
        </p:nvSpPr>
        <p:spPr>
          <a:xfrm>
            <a:off x="251520" y="5022614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Ce jeu a été développé par l’Institut de l’Economie pour le Climat et La Banque Postale. Il est protégé par une licence « Creative Commons » rendant toute exploitation à des fins commerciales interdites. </a:t>
            </a:r>
          </a:p>
          <a:p>
            <a:endParaRPr lang="fr-FR" dirty="0"/>
          </a:p>
        </p:txBody>
      </p:sp>
      <p:pic>
        <p:nvPicPr>
          <p:cNvPr id="5" name="Image 4" descr="CC-by-nc-sa">
            <a:extLst>
              <a:ext uri="{FF2B5EF4-FFF2-40B4-BE49-F238E27FC236}">
                <a16:creationId xmlns:a16="http://schemas.microsoft.com/office/drawing/2014/main" id="{36A8133C-D485-7A29-C344-410BB8A9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76" y="5734143"/>
            <a:ext cx="1088902" cy="32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231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1A769-80AC-183D-5115-16C912B2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B90300F-916C-2273-5D3B-4431BDE2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21706"/>
            <a:ext cx="8640960" cy="489654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1800" b="1"/>
              <a:t>Pourquoi réaliser ce jeu ?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/>
              <a:t>Sensibiliser sur la nécessité d’agir pour le climat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/>
              <a:t>Mieux comprendre le processus de construction d’un budget au sein d’une collectivité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/>
              <a:t>Débattre des projets d’investissement locaux et de leur financement 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/>
              <a:t>Apprendre en vivant, dans la peau des élu.es, les arbitrages politiques et budgétaires d’une collectivité </a:t>
            </a:r>
            <a:endParaRPr lang="fr-FR" sz="1600" b="1"/>
          </a:p>
          <a:p>
            <a:pPr marL="0" indent="0">
              <a:spcAft>
                <a:spcPts val="1200"/>
              </a:spcAft>
              <a:buClr>
                <a:schemeClr val="accent3"/>
              </a:buClr>
              <a:buSzPct val="150000"/>
              <a:buNone/>
            </a:pPr>
            <a:r>
              <a:rPr lang="fr-FR" sz="1800" b="1"/>
              <a:t>A qui s’adresse ce jeu ? </a:t>
            </a:r>
          </a:p>
          <a:p>
            <a:pPr marL="0" indent="0">
              <a:spcAft>
                <a:spcPts val="1200"/>
              </a:spcAft>
              <a:buClr>
                <a:schemeClr val="accent3"/>
              </a:buClr>
              <a:buSzPct val="150000"/>
              <a:buNone/>
            </a:pPr>
            <a:endParaRPr lang="fr-FR" sz="1800" b="1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86FF48-9F05-D3AF-1CE6-6B39A715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Jeu « Budget Ambition Climat » 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91BE6E58-38EA-EAF6-7955-DE993AD3E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 b="1" cap="small">
                <a:solidFill>
                  <a:srgbClr val="0746A5"/>
                </a:solidFill>
              </a:rPr>
              <a:t>Un jeu pour a</a:t>
            </a:r>
            <a:r>
              <a:rPr lang="fr-FR" b="1" cap="small" noProof="0">
                <a:solidFill>
                  <a:srgbClr val="0746A5"/>
                </a:solidFill>
              </a:rPr>
              <a:t>ligner son plan d’investissement local avec son ambition climatique</a:t>
            </a:r>
            <a:endParaRPr lang="fr-FR"/>
          </a:p>
        </p:txBody>
      </p:sp>
      <p:pic>
        <p:nvPicPr>
          <p:cNvPr id="5" name="Graphique 4" descr="Utilisateurs contour">
            <a:extLst>
              <a:ext uri="{FF2B5EF4-FFF2-40B4-BE49-F238E27FC236}">
                <a16:creationId xmlns:a16="http://schemas.microsoft.com/office/drawing/2014/main" id="{12761653-B3E5-7491-1999-BBDFB13152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6399" y="4628256"/>
            <a:ext cx="1442343" cy="1442343"/>
          </a:xfrm>
          <a:prstGeom prst="rect">
            <a:avLst/>
          </a:prstGeom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71E43359-41FA-3594-9465-802C79043998}"/>
              </a:ext>
            </a:extLst>
          </p:cNvPr>
          <p:cNvSpPr txBox="1">
            <a:spLocks/>
          </p:cNvSpPr>
          <p:nvPr/>
        </p:nvSpPr>
        <p:spPr>
          <a:xfrm>
            <a:off x="2252315" y="4715123"/>
            <a:ext cx="6134100" cy="1442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 sz="2400" b="1">
                <a:solidFill>
                  <a:schemeClr val="tx2"/>
                </a:solidFill>
              </a:rPr>
              <a:t>Tous les profils !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900"/>
              <a:t>Ce jeu ne nécessite pas d’avoir une expertise technique et financière, tous les profils qui s’intéressent aux leviers de financement des collectivités pour concrétiser leur plan climat sont les bienvenus.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E6EF17-0252-F416-7BB0-F0204A7F7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2697">
            <a:off x="7380126" y="458154"/>
            <a:ext cx="1157818" cy="135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3897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A1344-A722-95BA-AC46-5EA180E8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76E939A-7ABC-BE04-40A1-92CEF8D5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91556"/>
            <a:ext cx="8640960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400" b="1" dirty="0"/>
              <a:t>Comment réaliser ce jeu 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900" dirty="0">
                <a:solidFill>
                  <a:schemeClr val="tx2"/>
                </a:solidFill>
              </a:rPr>
              <a:t>I4CE et La Banque Postale ont mis au point des règles </a:t>
            </a:r>
            <a:r>
              <a:rPr lang="fr-FR" sz="1900" b="1" dirty="0">
                <a:solidFill>
                  <a:schemeClr val="tx2"/>
                </a:solidFill>
              </a:rPr>
              <a:t>simples et ludiques </a:t>
            </a:r>
            <a:r>
              <a:rPr lang="fr-FR" sz="1900" dirty="0">
                <a:solidFill>
                  <a:schemeClr val="tx2"/>
                </a:solidFill>
              </a:rPr>
              <a:t>ainsi qu’</a:t>
            </a:r>
            <a:r>
              <a:rPr lang="fr-FR" sz="1900" b="1" dirty="0">
                <a:solidFill>
                  <a:schemeClr val="tx2"/>
                </a:solidFill>
              </a:rPr>
              <a:t>une prise en main facile </a:t>
            </a:r>
            <a:r>
              <a:rPr lang="fr-FR" sz="1900" dirty="0">
                <a:solidFill>
                  <a:schemeClr val="tx2"/>
                </a:solidFill>
              </a:rPr>
              <a:t>pour permettre à tout le monde de réaliser ce jeu </a:t>
            </a:r>
            <a:r>
              <a:rPr lang="fr-FR" sz="1900" b="1" dirty="0">
                <a:solidFill>
                  <a:schemeClr val="tx2"/>
                </a:solidFill>
              </a:rPr>
              <a:t>en autonomie.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700" b="1" dirty="0">
                <a:solidFill>
                  <a:schemeClr val="accent3"/>
                </a:solidFill>
              </a:rPr>
              <a:t>Pour la préparation :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700" dirty="0"/>
              <a:t>A consulter et à télécharger gratuitement sur </a:t>
            </a:r>
            <a:r>
              <a:rPr lang="fr-FR" sz="1700" dirty="0">
                <a:hlinkClick r:id="rId2"/>
              </a:rPr>
              <a:t>la page web du jeu </a:t>
            </a:r>
            <a:r>
              <a:rPr lang="fr-FR" sz="1700" dirty="0"/>
              <a:t>:</a:t>
            </a:r>
          </a:p>
          <a:p>
            <a:pPr>
              <a:spcBef>
                <a:spcPts val="0"/>
              </a:spcBef>
            </a:pPr>
            <a:r>
              <a:rPr lang="fr-FR" sz="1700" dirty="0"/>
              <a:t>Le guide à destination de l’animateur ou l’animatrice en herbe pour tout comprendre </a:t>
            </a:r>
          </a:p>
          <a:p>
            <a:r>
              <a:rPr lang="fr-FR" sz="1700" dirty="0"/>
              <a:t>L’ensemble du matériel « prêt à imprimer » (fiche collectivité, tableaux de bord, cartes projet…) 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b="1" dirty="0">
                <a:solidFill>
                  <a:schemeClr val="accent3"/>
                </a:solidFill>
              </a:rPr>
              <a:t>Pour jouer : </a:t>
            </a:r>
          </a:p>
          <a:p>
            <a:r>
              <a:rPr lang="fr-FR" sz="1700" dirty="0"/>
              <a:t>Prévoir un animateur ou une animatrice par groupe de joueurs et joueuses (3 à 10 pers. par groupe) : chaque groupe représente une collectivité.</a:t>
            </a:r>
          </a:p>
          <a:p>
            <a:r>
              <a:rPr lang="fr-FR" sz="1700" dirty="0"/>
              <a:t>Prévoir une durée d’environ 1h30 pour réaliser la session de jeu.</a:t>
            </a:r>
          </a:p>
          <a:p>
            <a:r>
              <a:rPr lang="fr-FR" sz="1700" dirty="0"/>
              <a:t>Ne pas oublier d’imprimer chaque élément du matériel en quantité suffisante selon le nombre de participants et participantes.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b="1" dirty="0">
                <a:solidFill>
                  <a:schemeClr val="accent3"/>
                </a:solidFill>
              </a:rPr>
              <a:t>Pour aller plus loin : </a:t>
            </a:r>
            <a:r>
              <a:rPr lang="fr-FR" sz="1700" dirty="0"/>
              <a:t>une version « expert » (facultative) pour personnaliser le jeu </a:t>
            </a:r>
            <a:r>
              <a:rPr lang="fr-FR" sz="1700"/>
              <a:t>est également disponible </a:t>
            </a:r>
            <a:r>
              <a:rPr lang="fr-FR" sz="1700" dirty="0"/>
              <a:t>sur la </a:t>
            </a:r>
            <a:r>
              <a:rPr lang="fr-FR" sz="1700" dirty="0">
                <a:hlinkClick r:id="rId2"/>
              </a:rPr>
              <a:t>page web du jeu.</a:t>
            </a:r>
            <a:endParaRPr lang="fr-FR" sz="18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80C65C-8076-7E95-9A90-658D4A66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Jeu « Budget Ambition Climat » 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6E4872B-2256-7ECE-ED65-FE8E988BF1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 b="1" cap="small">
                <a:solidFill>
                  <a:srgbClr val="0746A5"/>
                </a:solidFill>
              </a:rPr>
              <a:t>Un jeu pour a</a:t>
            </a:r>
            <a:r>
              <a:rPr lang="fr-FR" b="1" cap="small" noProof="0">
                <a:solidFill>
                  <a:srgbClr val="0746A5"/>
                </a:solidFill>
              </a:rPr>
              <a:t>ligner son plan d’investissement local avec son ambition climatique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BDFB62-015A-4332-4FA5-197B443D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2697">
            <a:off x="7411877" y="433812"/>
            <a:ext cx="1157818" cy="135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7216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E8B38A9-DA4A-19E7-C5AA-21B20A2C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>
                <a:latin typeface="Helvetica"/>
                <a:cs typeface="Helvetica"/>
              </a:rPr>
              <a:t>ANNEXES :</a:t>
            </a:r>
            <a:br>
              <a:rPr lang="fr-FR" dirty="0">
                <a:latin typeface="Helvetica"/>
                <a:cs typeface="Helvetica"/>
              </a:rPr>
            </a:br>
            <a:r>
              <a:rPr lang="fr-FR">
                <a:latin typeface="Helvetica"/>
                <a:cs typeface="Helvetica"/>
              </a:rPr>
              <a:t>PRÉSENTATION DU MATÉRIEL DE JEU</a:t>
            </a:r>
          </a:p>
        </p:txBody>
      </p:sp>
    </p:spTree>
    <p:extLst>
      <p:ext uri="{BB962C8B-B14F-4D97-AF65-F5344CB8AC3E}">
        <p14:creationId xmlns:p14="http://schemas.microsoft.com/office/powerpoint/2010/main" val="22172474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C43AB-E493-3A58-A7C6-767372B9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169C45F-695F-0824-0807-D043A155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600"/>
              <a:t>Le tableau de bord 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3FCA8C59-0B0D-6BF2-3A42-596A7FD7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254" y="3914613"/>
            <a:ext cx="847725" cy="1133067"/>
          </a:xfrm>
          <a:prstGeom prst="flowChartAlternateProcess">
            <a:avLst/>
          </a:prstGeom>
          <a:gradFill rotWithShape="0">
            <a:gsLst>
              <a:gs pos="0">
                <a:srgbClr val="DEF1CA"/>
              </a:gs>
              <a:gs pos="100000">
                <a:srgbClr val="E8F3E1"/>
              </a:gs>
            </a:gsLst>
            <a:lin ang="5400000"/>
          </a:gradFill>
          <a:ln w="12700" algn="ctr">
            <a:solidFill>
              <a:srgbClr val="14AC41"/>
            </a:solidFill>
            <a:miter lim="800000"/>
            <a:headEnd/>
            <a:tailEnd/>
          </a:ln>
          <a:effectLst>
            <a:outerShdw dist="28398" dir="3806097" algn="ctr" rotWithShape="0">
              <a:srgbClr val="8060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05F21B2-BFD2-C4A9-FDB5-33760775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617" y="3913817"/>
            <a:ext cx="895350" cy="11870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-5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32EC21A5-5051-AD81-9F1F-EF9084A0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827" y="3896940"/>
            <a:ext cx="849312" cy="1137895"/>
          </a:xfrm>
          <a:prstGeom prst="flowChartAlternateProcess">
            <a:avLst/>
          </a:prstGeom>
          <a:gradFill rotWithShape="0">
            <a:gsLst>
              <a:gs pos="0">
                <a:srgbClr val="FFE699"/>
              </a:gs>
              <a:gs pos="85000">
                <a:srgbClr val="FFFFDD"/>
              </a:gs>
            </a:gsLst>
            <a:lin ang="5400000" scaled="1"/>
          </a:gradFill>
          <a:ln w="12700" algn="ctr">
            <a:solidFill>
              <a:srgbClr val="FFDA66"/>
            </a:solidFill>
            <a:miter lim="800000"/>
            <a:headEnd/>
            <a:tailEnd/>
          </a:ln>
          <a:effectLst>
            <a:outerShdw dist="28398" dir="3806097" algn="ctr" rotWithShape="0">
              <a:srgbClr val="8060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B8BE534-DB9F-27A5-AE4E-46B1F917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152" y="3896941"/>
            <a:ext cx="895350" cy="94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-5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9D88038-44D8-F204-5BA3-0D3601E27226}"/>
              </a:ext>
            </a:extLst>
          </p:cNvPr>
          <p:cNvSpPr/>
          <p:nvPr/>
        </p:nvSpPr>
        <p:spPr>
          <a:xfrm>
            <a:off x="420513" y="431809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3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58F786-74AB-19ED-0B9B-63FF1059F387}"/>
              </a:ext>
            </a:extLst>
          </p:cNvPr>
          <p:cNvSpPr/>
          <p:nvPr/>
        </p:nvSpPr>
        <p:spPr>
          <a:xfrm>
            <a:off x="420513" y="369953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74728E-B176-7E0E-7623-79C3B5108F8A}"/>
              </a:ext>
            </a:extLst>
          </p:cNvPr>
          <p:cNvSpPr/>
          <p:nvPr/>
        </p:nvSpPr>
        <p:spPr>
          <a:xfrm>
            <a:off x="427417" y="3080982"/>
            <a:ext cx="396000" cy="396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A49C64-A482-E910-C2E2-FE10D4214FA7}"/>
              </a:ext>
            </a:extLst>
          </p:cNvPr>
          <p:cNvSpPr txBox="1"/>
          <p:nvPr/>
        </p:nvSpPr>
        <p:spPr>
          <a:xfrm>
            <a:off x="146387" y="1956410"/>
            <a:ext cx="8555421" cy="9912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i="1" kern="1400">
                <a:ln>
                  <a:noFill/>
                </a:ln>
                <a:solidFill>
                  <a:srgbClr val="808080"/>
                </a:solidFill>
                <a:effectLst/>
                <a:latin typeface="Helvetica"/>
                <a:ea typeface="Verdana" panose="020B0604030504040204" pitchFamily="34" charset="0"/>
                <a:cs typeface="Helvetica"/>
              </a:rPr>
              <a:t>Votre objectif : en tant que décideurs et/ou décideuses de collectivité locale, déterminer et financer une politique d’investissement ambitieuse </a:t>
            </a:r>
            <a:endParaRPr lang="fr-FR" sz="1400" kern="1400">
              <a:ln>
                <a:noFill/>
              </a:ln>
              <a:solidFill>
                <a:srgbClr val="000000"/>
              </a:solidFill>
              <a:effectLst/>
              <a:latin typeface="Helvetica"/>
              <a:ea typeface="Verdana" panose="020B0604030504040204" pitchFamily="34" charset="0"/>
              <a:cs typeface="Helvetica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14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B8FF81-8326-E50F-317E-A9A38C972B32}"/>
              </a:ext>
            </a:extLst>
          </p:cNvPr>
          <p:cNvSpPr/>
          <p:nvPr/>
        </p:nvSpPr>
        <p:spPr>
          <a:xfrm>
            <a:off x="427417" y="4995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B530B8-B1D2-45DE-A0BA-B81AF2F63631}"/>
              </a:ext>
            </a:extLst>
          </p:cNvPr>
          <p:cNvSpPr txBox="1"/>
          <p:nvPr/>
        </p:nvSpPr>
        <p:spPr>
          <a:xfrm>
            <a:off x="984177" y="3074493"/>
            <a:ext cx="1890972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Ma collectivité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6D5CD0-1858-67EF-20D7-FA9FEDF5D823}"/>
              </a:ext>
            </a:extLst>
          </p:cNvPr>
          <p:cNvSpPr txBox="1"/>
          <p:nvPr/>
        </p:nvSpPr>
        <p:spPr>
          <a:xfrm>
            <a:off x="991081" y="3699536"/>
            <a:ext cx="1797858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Mes projets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950FCE-4936-353F-5E5D-F49FB5884462}"/>
              </a:ext>
            </a:extLst>
          </p:cNvPr>
          <p:cNvSpPr txBox="1"/>
          <p:nvPr/>
        </p:nvSpPr>
        <p:spPr>
          <a:xfrm>
            <a:off x="991080" y="4359696"/>
            <a:ext cx="222370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Mon budget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0299659-3815-9345-DDC5-3207C7D97BD2}"/>
              </a:ext>
            </a:extLst>
          </p:cNvPr>
          <p:cNvSpPr txBox="1"/>
          <p:nvPr/>
        </p:nvSpPr>
        <p:spPr>
          <a:xfrm>
            <a:off x="-177128" y="5725755"/>
            <a:ext cx="9949016" cy="661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i="1" kern="1400">
                <a:ln>
                  <a:noFill/>
                </a:ln>
                <a:solidFill>
                  <a:srgbClr val="00AA95"/>
                </a:solidFill>
                <a:effectLst/>
                <a:latin typeface="Helvetica"/>
                <a:ea typeface="Verdana" panose="020B0604030504040204" pitchFamily="34" charset="0"/>
                <a:cs typeface="Helvetica"/>
              </a:rPr>
              <a:t>Restitution collective en plénière (20’)</a:t>
            </a:r>
            <a:endParaRPr lang="fr-FR" sz="1400" kern="1400">
              <a:ln>
                <a:noFill/>
              </a:ln>
              <a:solidFill>
                <a:srgbClr val="00AA95"/>
              </a:solidFill>
              <a:effectLst/>
              <a:latin typeface="Helvetica"/>
              <a:ea typeface="Verdana" panose="020B0604030504040204" pitchFamily="34" charset="0"/>
              <a:cs typeface="Helvetica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6BE9B4-08E8-B21D-CAFC-276B8C3E203C}"/>
              </a:ext>
            </a:extLst>
          </p:cNvPr>
          <p:cNvSpPr txBox="1"/>
          <p:nvPr/>
        </p:nvSpPr>
        <p:spPr>
          <a:xfrm>
            <a:off x="-402508" y="1446312"/>
            <a:ext cx="9949016" cy="661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i="1" kern="1400">
                <a:ln>
                  <a:noFill/>
                </a:ln>
                <a:solidFill>
                  <a:srgbClr val="00AA95"/>
                </a:solidFill>
                <a:effectLst/>
                <a:latin typeface="HEL"/>
                <a:ea typeface="Verdana" panose="020B0604030504040204" pitchFamily="34" charset="0"/>
              </a:rPr>
              <a:t>Par groupes (50’)</a:t>
            </a:r>
            <a:endParaRPr lang="fr-FR" sz="1400" kern="1400">
              <a:ln>
                <a:noFill/>
              </a:ln>
              <a:solidFill>
                <a:srgbClr val="00AA95"/>
              </a:solidFill>
              <a:effectLst/>
              <a:latin typeface="HEL"/>
              <a:ea typeface="Verdana" panose="020B060403050404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14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2A084F6-8F79-FA2A-573F-DCEF3572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80" y="3639677"/>
            <a:ext cx="4730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4">
            <a:extLst>
              <a:ext uri="{FF2B5EF4-FFF2-40B4-BE49-F238E27FC236}">
                <a16:creationId xmlns:a16="http://schemas.microsoft.com/office/drawing/2014/main" id="{D70F54FB-F673-71D1-4D68-FC13B5582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2752" y="3547804"/>
            <a:ext cx="231775" cy="225425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F97AACB9-2633-ACED-CCFA-933F063B8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4816" y="5137205"/>
            <a:ext cx="231775" cy="227013"/>
          </a:xfrm>
          <a:prstGeom prst="smileyFace">
            <a:avLst>
              <a:gd name="adj" fmla="val -4653"/>
            </a:avLst>
          </a:prstGeom>
          <a:solidFill>
            <a:srgbClr val="FFC000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F0E25A87-E8AF-9069-B33A-676B28C3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86" y="5173299"/>
            <a:ext cx="5492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7D31B98-515E-E35A-CDE1-51184CB06F9A}"/>
              </a:ext>
            </a:extLst>
          </p:cNvPr>
          <p:cNvSpPr txBox="1"/>
          <p:nvPr/>
        </p:nvSpPr>
        <p:spPr>
          <a:xfrm>
            <a:off x="984177" y="5034752"/>
            <a:ext cx="994901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Mes financements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F0B6D8-F77C-32D8-79BC-BC99F3BA3016}"/>
              </a:ext>
            </a:extLst>
          </p:cNvPr>
          <p:cNvSpPr/>
          <p:nvPr/>
        </p:nvSpPr>
        <p:spPr>
          <a:xfrm>
            <a:off x="3486036" y="3581408"/>
            <a:ext cx="2203765" cy="1132681"/>
          </a:xfrm>
          <a:prstGeom prst="rect">
            <a:avLst/>
          </a:prstGeom>
          <a:noFill/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2"/>
                </a:solidFill>
              </a:rPr>
              <a:t>Tableau de bord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04DE1A-7759-482C-B289-9B719632A9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71644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7556FF-F161-BA9D-1A4B-C4FDF1AD6456}"/>
              </a:ext>
            </a:extLst>
          </p:cNvPr>
          <p:cNvSpPr txBox="1"/>
          <p:nvPr/>
        </p:nvSpPr>
        <p:spPr>
          <a:xfrm>
            <a:off x="6628539" y="3096409"/>
            <a:ext cx="1890972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jauges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92892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A68642-5368-85DF-AFE6-4F1F5A9F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4" y="420706"/>
            <a:ext cx="8892480" cy="720080"/>
          </a:xfrm>
        </p:spPr>
        <p:txBody>
          <a:bodyPr>
            <a:noAutofit/>
          </a:bodyPr>
          <a:lstStyle/>
          <a:p>
            <a:r>
              <a:rPr lang="fr-FR" sz="2200"/>
              <a:t>Deux jauges : </a:t>
            </a:r>
            <a:r>
              <a:rPr lang="fr-FR" sz="2200" kern="1400">
                <a:ea typeface="Verdana" panose="020B0604030504040204" pitchFamily="34" charset="0"/>
              </a:rPr>
              <a:t>« ambition climatique » et « satisfaction/acceptabilité »</a:t>
            </a:r>
            <a:r>
              <a:rPr lang="fr-FR" sz="2200" kern="1400">
                <a:solidFill>
                  <a:srgbClr val="000000"/>
                </a:solidFill>
              </a:rPr>
              <a:t> </a:t>
            </a:r>
            <a:endParaRPr lang="fr-FR" sz="22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30BA65-50D8-036D-4C99-2D3EA6350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Jeu Budget Action Climat</a:t>
            </a:r>
          </a:p>
        </p:txBody>
      </p:sp>
      <p:pic>
        <p:nvPicPr>
          <p:cNvPr id="7" name="Image 6" descr="Une image contenant texte, capture d’écran, menu, nombre&#10;&#10;Le contenu généré par l’IA peut être incorrect.">
            <a:extLst>
              <a:ext uri="{FF2B5EF4-FFF2-40B4-BE49-F238E27FC236}">
                <a16:creationId xmlns:a16="http://schemas.microsoft.com/office/drawing/2014/main" id="{C5274194-FE1C-7C13-2EB0-8562B4FC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73" y="1413520"/>
            <a:ext cx="3535047" cy="5023774"/>
          </a:xfrm>
          <a:prstGeom prst="rect">
            <a:avLst/>
          </a:prstGeom>
        </p:spPr>
      </p:pic>
      <p:pic>
        <p:nvPicPr>
          <p:cNvPr id="9" name="Image 8" descr="Une image contenant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2177EF7-F110-EB2B-BF86-EF5C85BB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9" t="4623" r="1718" b="66637"/>
          <a:stretch>
            <a:fillRect/>
          </a:stretch>
        </p:blipFill>
        <p:spPr>
          <a:xfrm>
            <a:off x="5329983" y="4868888"/>
            <a:ext cx="2088000" cy="245997"/>
          </a:xfrm>
          <a:prstGeom prst="rect">
            <a:avLst/>
          </a:prstGeom>
        </p:spPr>
      </p:pic>
      <p:pic>
        <p:nvPicPr>
          <p:cNvPr id="11" name="Image 10" descr="Une image contenant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AD5DDAA-049B-ED9A-4569-C23C234B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4" t="65885" r="1854" b="5375"/>
          <a:stretch>
            <a:fillRect/>
          </a:stretch>
        </p:blipFill>
        <p:spPr>
          <a:xfrm>
            <a:off x="1303752" y="4879003"/>
            <a:ext cx="1954065" cy="2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45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0BC4-B870-3D87-CCAB-408DEFA5E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8F3ADC01-FB9F-5A20-2632-C89B8E14E38D}"/>
              </a:ext>
            </a:extLst>
          </p:cNvPr>
          <p:cNvSpPr txBox="1"/>
          <p:nvPr/>
        </p:nvSpPr>
        <p:spPr>
          <a:xfrm>
            <a:off x="-177128" y="5725755"/>
            <a:ext cx="9949016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6DE4259-A15B-79D1-4F35-754858F7D0BC}"/>
              </a:ext>
            </a:extLst>
          </p:cNvPr>
          <p:cNvSpPr txBox="1"/>
          <p:nvPr/>
        </p:nvSpPr>
        <p:spPr>
          <a:xfrm>
            <a:off x="-402508" y="1446312"/>
            <a:ext cx="9949016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380ECE7-D2E5-EE18-681B-505D55888A95}"/>
              </a:ext>
            </a:extLst>
          </p:cNvPr>
          <p:cNvSpPr/>
          <p:nvPr/>
        </p:nvSpPr>
        <p:spPr>
          <a:xfrm>
            <a:off x="249449" y="61953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F00A2D-8F83-3390-0FFF-3EB82C910C04}"/>
              </a:ext>
            </a:extLst>
          </p:cNvPr>
          <p:cNvSpPr txBox="1"/>
          <p:nvPr/>
        </p:nvSpPr>
        <p:spPr>
          <a:xfrm>
            <a:off x="806208" y="613041"/>
            <a:ext cx="6661523" cy="625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atin typeface="Helvetica"/>
                <a:ea typeface="Verdana" panose="020B0604030504040204" pitchFamily="34" charset="0"/>
                <a:cs typeface="Helvetica"/>
              </a:rPr>
              <a:t>Une fiche</a:t>
            </a: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 collectivité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endParaRPr lang="fr-FR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F85734C-0BD3-9B1B-D61E-3C9F5272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08" y="1446312"/>
            <a:ext cx="3566372" cy="50444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DBC092F-BC30-1FFB-8097-775F7FA5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535" y="4534898"/>
            <a:ext cx="2432854" cy="1709573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5D5D78-6A63-31D6-9B16-9C8DB7CB9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</p:spTree>
    <p:extLst>
      <p:ext uri="{BB962C8B-B14F-4D97-AF65-F5344CB8AC3E}">
        <p14:creationId xmlns:p14="http://schemas.microsoft.com/office/powerpoint/2010/main" val="31013833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7B74-45BB-0F69-2E40-9EE0B874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7C16EADC-F028-2BCC-07F9-78FE81D0F823}"/>
              </a:ext>
            </a:extLst>
          </p:cNvPr>
          <p:cNvSpPr txBox="1"/>
          <p:nvPr/>
        </p:nvSpPr>
        <p:spPr>
          <a:xfrm>
            <a:off x="-177128" y="5725755"/>
            <a:ext cx="9949016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D8E335-98A6-EACF-7F44-94338513910D}"/>
              </a:ext>
            </a:extLst>
          </p:cNvPr>
          <p:cNvSpPr txBox="1"/>
          <p:nvPr/>
        </p:nvSpPr>
        <p:spPr>
          <a:xfrm>
            <a:off x="-402508" y="1446312"/>
            <a:ext cx="9949016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99BC47-0895-BB26-4538-F4408B9A9A19}"/>
              </a:ext>
            </a:extLst>
          </p:cNvPr>
          <p:cNvSpPr txBox="1"/>
          <p:nvPr/>
        </p:nvSpPr>
        <p:spPr>
          <a:xfrm>
            <a:off x="806208" y="613041"/>
            <a:ext cx="6661523" cy="625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kern="1400">
                <a:latin typeface="Helvetica"/>
                <a:ea typeface="Verdana" panose="020B0604030504040204" pitchFamily="34" charset="0"/>
                <a:cs typeface="Helvetica"/>
              </a:rPr>
              <a:t>Des cartes</a:t>
            </a:r>
            <a:r>
              <a:rPr lang="fr-FR" sz="1600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 projets </a:t>
            </a:r>
            <a:r>
              <a:rPr lang="fr-FR" sz="1600" i="1" kern="1400">
                <a:ln>
                  <a:noFill/>
                </a:ln>
                <a:effectLst/>
                <a:latin typeface="Helvetica"/>
                <a:ea typeface="Verdana" panose="020B0604030504040204" pitchFamily="34" charset="0"/>
                <a:cs typeface="Helvetica"/>
              </a:rPr>
              <a:t>(+ des fiches </a:t>
            </a:r>
            <a:r>
              <a:rPr lang="fr-FR" sz="1600" i="1" kern="1400">
                <a:latin typeface="Helvetica"/>
                <a:ea typeface="Verdana" panose="020B0604030504040204" pitchFamily="34" charset="0"/>
                <a:cs typeface="Helvetica"/>
              </a:rPr>
              <a:t>« mémos » dédiées)</a:t>
            </a:r>
            <a:endParaRPr lang="fr-FR" sz="1600" i="1" kern="1400">
              <a:ln>
                <a:noFill/>
              </a:ln>
              <a:effectLst/>
              <a:latin typeface="Helvetica"/>
              <a:ea typeface="Verdana" panose="020B0604030504040204" pitchFamily="34" charset="0"/>
              <a:cs typeface="Helvetica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endParaRPr lang="fr-FR" sz="1400" kern="140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B61C0A1-C523-CB52-663F-AC29AA9E2FCA}"/>
              </a:ext>
            </a:extLst>
          </p:cNvPr>
          <p:cNvSpPr/>
          <p:nvPr/>
        </p:nvSpPr>
        <p:spPr>
          <a:xfrm>
            <a:off x="279995" y="602231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/>
              <a:t>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7F6AC-2705-1725-1F1A-A1BB3FAF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201"/>
          <a:stretch>
            <a:fillRect/>
          </a:stretch>
        </p:blipFill>
        <p:spPr>
          <a:xfrm>
            <a:off x="64744" y="1446312"/>
            <a:ext cx="1764634" cy="2457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F157F4-7879-F5CA-8C3C-2FC5BE75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518"/>
          <a:stretch>
            <a:fillRect/>
          </a:stretch>
        </p:blipFill>
        <p:spPr>
          <a:xfrm>
            <a:off x="3693153" y="1423853"/>
            <a:ext cx="1721939" cy="26187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EE95CD-D54E-9EBF-CE1E-1D7CB880C8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3803"/>
          <a:stretch>
            <a:fillRect/>
          </a:stretch>
        </p:blipFill>
        <p:spPr>
          <a:xfrm>
            <a:off x="101450" y="3982451"/>
            <a:ext cx="1832903" cy="24996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4B549B-F1D4-0731-C0D6-8F877612DA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20"/>
          <a:stretch>
            <a:fillRect/>
          </a:stretch>
        </p:blipFill>
        <p:spPr>
          <a:xfrm>
            <a:off x="3696983" y="3989015"/>
            <a:ext cx="1871475" cy="2523088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13DED33-4E0C-310A-3346-227A0F7C0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5888"/>
            <a:ext cx="8640960" cy="288925"/>
          </a:xfrm>
        </p:spPr>
        <p:txBody>
          <a:bodyPr/>
          <a:lstStyle/>
          <a:p>
            <a:r>
              <a:rPr lang="fr-FR"/>
              <a:t>Jeu Budget Action Climat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65E6A4-46FF-223F-15E4-F63756E8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01"/>
          <a:stretch>
            <a:fillRect/>
          </a:stretch>
        </p:blipFill>
        <p:spPr>
          <a:xfrm>
            <a:off x="1866797" y="1423853"/>
            <a:ext cx="1783706" cy="24844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93CFE5-11EE-B76D-6EE8-0A7097A9D3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004"/>
          <a:stretch>
            <a:fillRect/>
          </a:stretch>
        </p:blipFill>
        <p:spPr>
          <a:xfrm>
            <a:off x="7291212" y="1399789"/>
            <a:ext cx="1721939" cy="25326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30B74F-F134-062E-90DA-D4CA4878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5472"/>
          <a:stretch>
            <a:fillRect/>
          </a:stretch>
        </p:blipFill>
        <p:spPr>
          <a:xfrm>
            <a:off x="5523482" y="1442011"/>
            <a:ext cx="1737196" cy="2448174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CB5BBCAF-D8AE-420C-103B-62481E38C5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402">
            <a:off x="5489783" y="4010702"/>
            <a:ext cx="3191820" cy="2267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11DB43D-DAC7-588A-BC21-6500A7AB3E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27"/>
          <a:stretch>
            <a:fillRect/>
          </a:stretch>
        </p:blipFill>
        <p:spPr>
          <a:xfrm>
            <a:off x="1833935" y="3982451"/>
            <a:ext cx="1873989" cy="2529652"/>
          </a:xfrm>
          <a:prstGeom prst="rect">
            <a:avLst/>
          </a:prstGeom>
        </p:spPr>
      </p:pic>
      <p:pic>
        <p:nvPicPr>
          <p:cNvPr id="13" name="Image 1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E20BBBBD-EB93-5DDF-0241-967E9739E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402">
            <a:off x="5581048" y="4152713"/>
            <a:ext cx="3191820" cy="2267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3742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I4CE Nuancier 1">
      <a:dk1>
        <a:srgbClr val="404041"/>
      </a:dk1>
      <a:lt1>
        <a:sysClr val="window" lastClr="FFFFFF"/>
      </a:lt1>
      <a:dk2>
        <a:srgbClr val="4565AF"/>
      </a:dk2>
      <a:lt2>
        <a:srgbClr val="EEECE1"/>
      </a:lt2>
      <a:accent1>
        <a:srgbClr val="289CDB"/>
      </a:accent1>
      <a:accent2>
        <a:srgbClr val="C94450"/>
      </a:accent2>
      <a:accent3>
        <a:srgbClr val="ACC435"/>
      </a:accent3>
      <a:accent4>
        <a:srgbClr val="643A81"/>
      </a:accent4>
      <a:accent5>
        <a:srgbClr val="87C0C2"/>
      </a:accent5>
      <a:accent6>
        <a:srgbClr val="E09C35"/>
      </a:accent6>
      <a:hlink>
        <a:srgbClr val="0000FF"/>
      </a:hlink>
      <a:folHlink>
        <a:srgbClr val="800080"/>
      </a:folHlink>
    </a:clrScheme>
    <a:fontScheme name="I4CE">
      <a:majorFont>
        <a:latin typeface="LexiaDaMa"/>
        <a:ea typeface=""/>
        <a:cs typeface=""/>
      </a:majorFont>
      <a:minorFont>
        <a:latin typeface="Helvetic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I4CE 2019" id="{3BBC0D05-4E50-405E-92AB-0EBC95533BED}" vid="{73984D38-BA19-47A7-9C56-7420FCA95E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d25fa36-6e92-4a8c-bcd7-8d2e2e5dc1cc">
      <Terms xmlns="http://schemas.microsoft.com/office/infopath/2007/PartnerControls"/>
    </lcf76f155ced4ddcb4097134ff3c332f>
    <TaxCatchAll xmlns="2a193445-8f29-4d28-b3a3-ce6182a987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65D2027CB5C43B896265DB26BF053" ma:contentTypeVersion="21" ma:contentTypeDescription="Crée un document." ma:contentTypeScope="" ma:versionID="4d14c4c537252da3f211a5b899c0b869">
  <xsd:schema xmlns:xsd="http://www.w3.org/2001/XMLSchema" xmlns:xs="http://www.w3.org/2001/XMLSchema" xmlns:p="http://schemas.microsoft.com/office/2006/metadata/properties" xmlns:ns1="http://schemas.microsoft.com/sharepoint/v3" xmlns:ns2="6d25fa36-6e92-4a8c-bcd7-8d2e2e5dc1cc" xmlns:ns3="2a193445-8f29-4d28-b3a3-ce6182a987ad" targetNamespace="http://schemas.microsoft.com/office/2006/metadata/properties" ma:root="true" ma:fieldsID="a83877fc4df9c553b5f2740b21a7bb4e" ns1:_="" ns2:_="" ns3:_="">
    <xsd:import namespace="http://schemas.microsoft.com/sharepoint/v3"/>
    <xsd:import namespace="6d25fa36-6e92-4a8c-bcd7-8d2e2e5dc1cc"/>
    <xsd:import namespace="2a193445-8f29-4d28-b3a3-ce6182a98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5fa36-6e92-4a8c-bcd7-8d2e2e5dc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fdb6b646-3ed7-48ad-b39c-bbf27f50b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93445-8f29-4d28-b3a3-ce6182a98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fd0a5eb-5bd5-4419-8c56-9da7f185a722}" ma:internalName="TaxCatchAll" ma:showField="CatchAllData" ma:web="2a193445-8f29-4d28-b3a3-ce6182a98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E463E5-ED8F-489C-9956-C12563A61305}">
  <ds:schemaRefs>
    <ds:schemaRef ds:uri="2a193445-8f29-4d28-b3a3-ce6182a987ad"/>
    <ds:schemaRef ds:uri="6d25fa36-6e92-4a8c-bcd7-8d2e2e5dc1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77CB5A-7C52-4161-B911-8FC108F58D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A8369B-B235-4D3E-8FBA-7895E078500C}">
  <ds:schemaRefs>
    <ds:schemaRef ds:uri="2a193445-8f29-4d28-b3a3-ce6182a987ad"/>
    <ds:schemaRef ds:uri="6d25fa36-6e92-4a8c-bcd7-8d2e2e5dc1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Modèle PPT I4CE 2019</Template>
  <TotalTime>2</TotalTime>
  <Words>761</Words>
  <Application>Microsoft Office PowerPoint</Application>
  <PresentationFormat>Affichage à l'écran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« Budget Ambition Climat (BAC) »</vt:lpstr>
      <vt:lpstr>Jeu « Budget Ambition Climat » </vt:lpstr>
      <vt:lpstr>Jeu « Budget Ambition Climat » </vt:lpstr>
      <vt:lpstr>Jeu « Budget Ambition Climat » </vt:lpstr>
      <vt:lpstr>ANNEXES : PRÉSENTATION DU MATÉRIEL DE JEU</vt:lpstr>
      <vt:lpstr>Le tableau de bord </vt:lpstr>
      <vt:lpstr>Deux jauges : « ambition climatique » et « satisfaction/acceptabilité »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résultats…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L’Institut de l’économie pour le climat</dc:title>
  <dc:creator>Amélie FRITZ</dc:creator>
  <cp:lastModifiedBy>Aurore COLIN</cp:lastModifiedBy>
  <cp:revision>16</cp:revision>
  <cp:lastPrinted>2016-12-05T16:42:02Z</cp:lastPrinted>
  <dcterms:created xsi:type="dcterms:W3CDTF">2021-06-07T15:12:07Z</dcterms:created>
  <dcterms:modified xsi:type="dcterms:W3CDTF">2026-03-12T16:19:18Z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0x01010043565D2027CB5C43B896265DB26BF053</vt:lpwstr>
  </property>
  <property fmtid="{D5CDD505-2E9C-101B-9397-08002B2CF9AE}" pid="3" name="Order">
    <vt:r8>249000</vt:r8>
  </property>
  <property fmtid="{D5CDD505-2E9C-101B-9397-08002B2CF9AE}" pid="4" name="MediaServiceImageTags">
    <vt:lpwstr/>
  </property>
  <property fmtid="{D5CDD505-2E9C-101B-9397-08002B2CF9AE}" pid="5" name="ClassificationContentMarkingFooterLocations">
    <vt:lpwstr>Thème Office:5</vt:lpwstr>
  </property>
  <property fmtid="{D5CDD505-2E9C-101B-9397-08002B2CF9AE}" pid="6" name="ClassificationContentMarkingFooterText">
    <vt:lpwstr>C1 - Interne</vt:lpwstr>
  </property>
</Properties>
</file>