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48" r:id="rId2"/>
  </p:sldMasterIdLst>
  <p:notesMasterIdLst>
    <p:notesMasterId r:id="rId58"/>
  </p:notesMasterIdLst>
  <p:handoutMasterIdLst>
    <p:handoutMasterId r:id="rId59"/>
  </p:handoutMasterIdLst>
  <p:sldIdLst>
    <p:sldId id="256" r:id="rId3"/>
    <p:sldId id="387" r:id="rId4"/>
    <p:sldId id="388" r:id="rId5"/>
    <p:sldId id="389" r:id="rId6"/>
    <p:sldId id="390" r:id="rId7"/>
    <p:sldId id="376" r:id="rId8"/>
    <p:sldId id="280" r:id="rId9"/>
    <p:sldId id="304" r:id="rId10"/>
    <p:sldId id="315" r:id="rId11"/>
    <p:sldId id="309" r:id="rId12"/>
    <p:sldId id="310" r:id="rId13"/>
    <p:sldId id="298" r:id="rId14"/>
    <p:sldId id="312" r:id="rId15"/>
    <p:sldId id="316" r:id="rId16"/>
    <p:sldId id="355" r:id="rId17"/>
    <p:sldId id="341" r:id="rId18"/>
    <p:sldId id="317" r:id="rId19"/>
    <p:sldId id="319" r:id="rId20"/>
    <p:sldId id="321" r:id="rId21"/>
    <p:sldId id="299" r:id="rId22"/>
    <p:sldId id="323" r:id="rId23"/>
    <p:sldId id="324" r:id="rId24"/>
    <p:sldId id="325" r:id="rId25"/>
    <p:sldId id="326" r:id="rId26"/>
    <p:sldId id="327" r:id="rId27"/>
    <p:sldId id="337" r:id="rId28"/>
    <p:sldId id="338" r:id="rId29"/>
    <p:sldId id="381" r:id="rId30"/>
    <p:sldId id="339" r:id="rId31"/>
    <p:sldId id="350" r:id="rId32"/>
    <p:sldId id="344" r:id="rId33"/>
    <p:sldId id="384" r:id="rId34"/>
    <p:sldId id="348" r:id="rId35"/>
    <p:sldId id="342" r:id="rId36"/>
    <p:sldId id="340" r:id="rId37"/>
    <p:sldId id="365" r:id="rId38"/>
    <p:sldId id="364" r:id="rId39"/>
    <p:sldId id="375" r:id="rId40"/>
    <p:sldId id="368" r:id="rId41"/>
    <p:sldId id="356" r:id="rId42"/>
    <p:sldId id="369" r:id="rId43"/>
    <p:sldId id="357" r:id="rId44"/>
    <p:sldId id="358" r:id="rId45"/>
    <p:sldId id="379" r:id="rId46"/>
    <p:sldId id="370" r:id="rId47"/>
    <p:sldId id="380" r:id="rId48"/>
    <p:sldId id="371" r:id="rId49"/>
    <p:sldId id="374" r:id="rId50"/>
    <p:sldId id="373" r:id="rId51"/>
    <p:sldId id="372" r:id="rId52"/>
    <p:sldId id="386" r:id="rId53"/>
    <p:sldId id="385" r:id="rId54"/>
    <p:sldId id="391" r:id="rId55"/>
    <p:sldId id="335" r:id="rId56"/>
    <p:sldId id="392" r:id="rId57"/>
  </p:sldIdLst>
  <p:sldSz cx="12192000" cy="6858000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udine FOUCHEROT" initials="CF" lastIdx="7" clrIdx="0">
    <p:extLst>
      <p:ext uri="{19B8F6BF-5375-455C-9EA6-DF929625EA0E}">
        <p15:presenceInfo xmlns:p15="http://schemas.microsoft.com/office/powerpoint/2012/main" userId="S-1-5-21-4224616334-2960362561-2654960143-1612" providerId="AD"/>
      </p:ext>
    </p:extLst>
  </p:cmAuthor>
  <p:cmAuthor id="2" name="Julia GRIMAULT" initials="JG" lastIdx="3" clrIdx="1">
    <p:extLst>
      <p:ext uri="{19B8F6BF-5375-455C-9EA6-DF929625EA0E}">
        <p15:presenceInfo xmlns:p15="http://schemas.microsoft.com/office/powerpoint/2012/main" userId="S-1-5-21-4224616334-2960362561-2654960143-1621" providerId="AD"/>
      </p:ext>
    </p:extLst>
  </p:cmAuthor>
  <p:cmAuthor id="3" name="Sarah Kassimi" initials="SK" lastIdx="12" clrIdx="2">
    <p:extLst>
      <p:ext uri="{19B8F6BF-5375-455C-9EA6-DF929625EA0E}">
        <p15:presenceInfo xmlns:p15="http://schemas.microsoft.com/office/powerpoint/2012/main" userId="d7dec5573f49042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09FF"/>
    <a:srgbClr val="4675B9"/>
    <a:srgbClr val="FFFFFF"/>
    <a:srgbClr val="DCC5ED"/>
    <a:srgbClr val="FFE181"/>
    <a:srgbClr val="A2CD85"/>
    <a:srgbClr val="85A4D1"/>
    <a:srgbClr val="FFA7A7"/>
    <a:srgbClr val="FFDD71"/>
    <a:srgbClr val="93C5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98" autoAdjust="0"/>
    <p:restoredTop sz="86594" autoAdjust="0"/>
  </p:normalViewPr>
  <p:slideViewPr>
    <p:cSldViewPr snapToGrid="0">
      <p:cViewPr varScale="1">
        <p:scale>
          <a:sx n="63" d="100"/>
          <a:sy n="63" d="100"/>
        </p:scale>
        <p:origin x="96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ECF391-6FBF-404C-882B-467AA3A81DC2}" type="doc">
      <dgm:prSet loTypeId="urn:microsoft.com/office/officeart/2005/8/layout/radial6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fr-FR"/>
        </a:p>
      </dgm:t>
    </dgm:pt>
    <dgm:pt modelId="{56606A8E-AF8F-4528-8A99-69DF9963E3A2}">
      <dgm:prSet phldrT="[Texte]" custT="1"/>
      <dgm:spPr/>
      <dgm:t>
        <a:bodyPr anchor="t"/>
        <a:lstStyle/>
        <a:p>
          <a:endParaRPr lang="fr-FR" sz="1300" b="1" dirty="0">
            <a:solidFill>
              <a:schemeClr val="tx2"/>
            </a:solidFill>
          </a:endParaRPr>
        </a:p>
      </dgm:t>
    </dgm:pt>
    <dgm:pt modelId="{2FE320E8-193D-4B3B-A638-21333DA6CEFD}" type="parTrans" cxnId="{E50C748C-8739-4380-A830-6E561E4F431B}">
      <dgm:prSet/>
      <dgm:spPr/>
      <dgm:t>
        <a:bodyPr/>
        <a:lstStyle/>
        <a:p>
          <a:endParaRPr lang="fr-FR"/>
        </a:p>
      </dgm:t>
    </dgm:pt>
    <dgm:pt modelId="{428B4647-136F-4A0A-85C3-3355456F392E}" type="sibTrans" cxnId="{E50C748C-8739-4380-A830-6E561E4F431B}">
      <dgm:prSet/>
      <dgm:spPr/>
      <dgm:t>
        <a:bodyPr/>
        <a:lstStyle/>
        <a:p>
          <a:endParaRPr lang="fr-FR"/>
        </a:p>
      </dgm:t>
    </dgm:pt>
    <dgm:pt modelId="{B5500C90-DC16-4BA0-8150-549BF51DE1CF}">
      <dgm:prSet custT="1"/>
      <dgm:spPr/>
      <dgm:t>
        <a:bodyPr/>
        <a:lstStyle/>
        <a:p>
          <a:r>
            <a:rPr lang="fr-FR" sz="1200" b="1" dirty="0"/>
            <a:t>Rémunération des services </a:t>
          </a:r>
          <a:r>
            <a:rPr lang="fr-FR" sz="1200" b="1" dirty="0" smtClean="0"/>
            <a:t>rendus/du carbone</a:t>
          </a:r>
          <a:endParaRPr lang="fr-FR" sz="1200" b="1" dirty="0"/>
        </a:p>
      </dgm:t>
    </dgm:pt>
    <dgm:pt modelId="{0FB23185-1245-45AB-AD7C-3ED319DC5C5D}" type="parTrans" cxnId="{62781B0F-EE9C-4C50-83A8-CF1C7D68D6CD}">
      <dgm:prSet/>
      <dgm:spPr/>
      <dgm:t>
        <a:bodyPr/>
        <a:lstStyle/>
        <a:p>
          <a:endParaRPr lang="fr-FR"/>
        </a:p>
      </dgm:t>
    </dgm:pt>
    <dgm:pt modelId="{84F49349-2592-42F7-96AF-BA4D2392A65B}" type="sibTrans" cxnId="{62781B0F-EE9C-4C50-83A8-CF1C7D68D6CD}">
      <dgm:prSet/>
      <dgm:spPr/>
      <dgm:t>
        <a:bodyPr/>
        <a:lstStyle/>
        <a:p>
          <a:endParaRPr lang="fr-FR"/>
        </a:p>
      </dgm:t>
    </dgm:pt>
    <dgm:pt modelId="{F402314D-4B03-46FC-BD54-D213D60E3611}">
      <dgm:prSet custT="1"/>
      <dgm:spPr/>
      <dgm:t>
        <a:bodyPr/>
        <a:lstStyle/>
        <a:p>
          <a:r>
            <a:rPr lang="fr-FR" sz="1200" b="1" dirty="0"/>
            <a:t>Normes</a:t>
          </a:r>
        </a:p>
      </dgm:t>
    </dgm:pt>
    <dgm:pt modelId="{D1BBB641-8B94-48C9-9B67-AD1D7EEE371B}" type="parTrans" cxnId="{8E2A1805-2F2E-4744-8B4B-745137378371}">
      <dgm:prSet/>
      <dgm:spPr/>
      <dgm:t>
        <a:bodyPr/>
        <a:lstStyle/>
        <a:p>
          <a:endParaRPr lang="fr-FR"/>
        </a:p>
      </dgm:t>
    </dgm:pt>
    <dgm:pt modelId="{43CCD682-F5DC-463E-B259-8F8A5EF9BCEC}" type="sibTrans" cxnId="{8E2A1805-2F2E-4744-8B4B-745137378371}">
      <dgm:prSet/>
      <dgm:spPr/>
      <dgm:t>
        <a:bodyPr/>
        <a:lstStyle/>
        <a:p>
          <a:endParaRPr lang="fr-FR"/>
        </a:p>
      </dgm:t>
    </dgm:pt>
    <dgm:pt modelId="{2D2384EE-7BFC-44AE-A720-56918B6ADC07}">
      <dgm:prSet custT="1"/>
      <dgm:spPr/>
      <dgm:t>
        <a:bodyPr/>
        <a:lstStyle/>
        <a:p>
          <a:r>
            <a:rPr lang="fr-FR" sz="1200" b="1" dirty="0"/>
            <a:t>Fiscalité</a:t>
          </a:r>
        </a:p>
      </dgm:t>
    </dgm:pt>
    <dgm:pt modelId="{124F568C-BF88-4964-9030-A00D424E7D65}" type="parTrans" cxnId="{7AB88C5B-A561-40FB-BB6B-D34EFBA70855}">
      <dgm:prSet/>
      <dgm:spPr/>
      <dgm:t>
        <a:bodyPr/>
        <a:lstStyle/>
        <a:p>
          <a:endParaRPr lang="fr-FR"/>
        </a:p>
      </dgm:t>
    </dgm:pt>
    <dgm:pt modelId="{4054907E-74A1-4CBF-9918-83A58B3D1F3F}" type="sibTrans" cxnId="{7AB88C5B-A561-40FB-BB6B-D34EFBA70855}">
      <dgm:prSet/>
      <dgm:spPr/>
      <dgm:t>
        <a:bodyPr/>
        <a:lstStyle/>
        <a:p>
          <a:endParaRPr lang="fr-FR"/>
        </a:p>
      </dgm:t>
    </dgm:pt>
    <dgm:pt modelId="{799FCAB6-C87A-4A1E-99D8-E9B84AF6653C}">
      <dgm:prSet custT="1"/>
      <dgm:spPr/>
      <dgm:t>
        <a:bodyPr/>
        <a:lstStyle/>
        <a:p>
          <a:r>
            <a:rPr lang="fr-FR" sz="1200" b="1" dirty="0"/>
            <a:t>Subventions</a:t>
          </a:r>
        </a:p>
      </dgm:t>
    </dgm:pt>
    <dgm:pt modelId="{778F375E-B456-40F8-B8DF-8B2CD36427F8}" type="parTrans" cxnId="{710CFB64-0806-4EAA-A86A-A697724A5E23}">
      <dgm:prSet/>
      <dgm:spPr/>
      <dgm:t>
        <a:bodyPr/>
        <a:lstStyle/>
        <a:p>
          <a:endParaRPr lang="fr-FR"/>
        </a:p>
      </dgm:t>
    </dgm:pt>
    <dgm:pt modelId="{0FE68E1E-5161-41C0-A45F-E73439E853CD}" type="sibTrans" cxnId="{710CFB64-0806-4EAA-A86A-A697724A5E23}">
      <dgm:prSet/>
      <dgm:spPr/>
      <dgm:t>
        <a:bodyPr/>
        <a:lstStyle/>
        <a:p>
          <a:endParaRPr lang="fr-FR"/>
        </a:p>
      </dgm:t>
    </dgm:pt>
    <dgm:pt modelId="{8D3C8CBC-5915-40EC-B0D4-96BB2A745B20}">
      <dgm:prSet custT="1"/>
      <dgm:spPr/>
      <dgm:t>
        <a:bodyPr/>
        <a:lstStyle/>
        <a:p>
          <a:r>
            <a:rPr lang="fr-FR" sz="1200" b="1"/>
            <a:t>…</a:t>
          </a:r>
          <a:endParaRPr lang="fr-FR" sz="1200" b="1" dirty="0"/>
        </a:p>
      </dgm:t>
    </dgm:pt>
    <dgm:pt modelId="{BE16740C-63DF-4350-BE23-749FB4D2E7A7}" type="parTrans" cxnId="{266EACA4-D398-4A48-8B5F-55A519B6FC15}">
      <dgm:prSet/>
      <dgm:spPr/>
      <dgm:t>
        <a:bodyPr/>
        <a:lstStyle/>
        <a:p>
          <a:endParaRPr lang="fr-FR"/>
        </a:p>
      </dgm:t>
    </dgm:pt>
    <dgm:pt modelId="{7538F515-8514-4172-85A6-9DE7D3A3CEAE}" type="sibTrans" cxnId="{266EACA4-D398-4A48-8B5F-55A519B6FC15}">
      <dgm:prSet/>
      <dgm:spPr/>
      <dgm:t>
        <a:bodyPr/>
        <a:lstStyle/>
        <a:p>
          <a:endParaRPr lang="fr-FR"/>
        </a:p>
      </dgm:t>
    </dgm:pt>
    <dgm:pt modelId="{4C52D6DE-B6F9-49EA-AFB3-D420785DCCC1}" type="pres">
      <dgm:prSet presAssocID="{97ECF391-6FBF-404C-882B-467AA3A81DC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3CF8809-40FF-4EBB-969B-25EF587168AD}" type="pres">
      <dgm:prSet presAssocID="{56606A8E-AF8F-4528-8A99-69DF9963E3A2}" presName="centerShape" presStyleLbl="node0" presStyleIdx="0" presStyleCnt="1" custScaleX="128766" custScaleY="128765"/>
      <dgm:spPr/>
      <dgm:t>
        <a:bodyPr/>
        <a:lstStyle/>
        <a:p>
          <a:endParaRPr lang="fr-FR"/>
        </a:p>
      </dgm:t>
    </dgm:pt>
    <dgm:pt modelId="{C7105F9F-F13C-465C-8DCC-1901E9057001}" type="pres">
      <dgm:prSet presAssocID="{2D2384EE-7BFC-44AE-A720-56918B6ADC07}" presName="node" presStyleLbl="node1" presStyleIdx="0" presStyleCnt="5" custScaleX="171098" custScaleY="17109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C2E8B42-AA9F-436E-800C-915D1FB6A189}" type="pres">
      <dgm:prSet presAssocID="{2D2384EE-7BFC-44AE-A720-56918B6ADC07}" presName="dummy" presStyleCnt="0"/>
      <dgm:spPr/>
    </dgm:pt>
    <dgm:pt modelId="{1636F3B1-B6EE-4CA4-89DD-3F40A0E1E1B1}" type="pres">
      <dgm:prSet presAssocID="{4054907E-74A1-4CBF-9918-83A58B3D1F3F}" presName="sibTrans" presStyleLbl="sibTrans2D1" presStyleIdx="0" presStyleCnt="5"/>
      <dgm:spPr/>
      <dgm:t>
        <a:bodyPr/>
        <a:lstStyle/>
        <a:p>
          <a:endParaRPr lang="fr-FR"/>
        </a:p>
      </dgm:t>
    </dgm:pt>
    <dgm:pt modelId="{4F801016-A669-4D1F-9681-DEA9433AD270}" type="pres">
      <dgm:prSet presAssocID="{799FCAB6-C87A-4A1E-99D8-E9B84AF6653C}" presName="node" presStyleLbl="node1" presStyleIdx="1" presStyleCnt="5" custScaleX="171098" custScaleY="17109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AE1F3DB-7A3D-4274-9D5C-1A48CFE7FE9B}" type="pres">
      <dgm:prSet presAssocID="{799FCAB6-C87A-4A1E-99D8-E9B84AF6653C}" presName="dummy" presStyleCnt="0"/>
      <dgm:spPr/>
    </dgm:pt>
    <dgm:pt modelId="{431D6722-93BE-4FDD-9674-9B8A7D2DDFFA}" type="pres">
      <dgm:prSet presAssocID="{0FE68E1E-5161-41C0-A45F-E73439E853CD}" presName="sibTrans" presStyleLbl="sibTrans2D1" presStyleIdx="1" presStyleCnt="5"/>
      <dgm:spPr/>
      <dgm:t>
        <a:bodyPr/>
        <a:lstStyle/>
        <a:p>
          <a:endParaRPr lang="fr-FR"/>
        </a:p>
      </dgm:t>
    </dgm:pt>
    <dgm:pt modelId="{C7CFBAEB-F96E-4E8A-8B10-08B151987931}" type="pres">
      <dgm:prSet presAssocID="{8D3C8CBC-5915-40EC-B0D4-96BB2A745B20}" presName="node" presStyleLbl="node1" presStyleIdx="2" presStyleCnt="5" custScaleX="171098" custScaleY="17109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5CA944C-BBE1-42DC-A047-6BB8E05C4A13}" type="pres">
      <dgm:prSet presAssocID="{8D3C8CBC-5915-40EC-B0D4-96BB2A745B20}" presName="dummy" presStyleCnt="0"/>
      <dgm:spPr/>
    </dgm:pt>
    <dgm:pt modelId="{B1B36763-04BC-4BDB-A32F-3CB911597D88}" type="pres">
      <dgm:prSet presAssocID="{7538F515-8514-4172-85A6-9DE7D3A3CEAE}" presName="sibTrans" presStyleLbl="sibTrans2D1" presStyleIdx="2" presStyleCnt="5"/>
      <dgm:spPr/>
      <dgm:t>
        <a:bodyPr/>
        <a:lstStyle/>
        <a:p>
          <a:endParaRPr lang="fr-FR"/>
        </a:p>
      </dgm:t>
    </dgm:pt>
    <dgm:pt modelId="{5780C8C9-E444-41E2-B09C-6502B802A8FA}" type="pres">
      <dgm:prSet presAssocID="{F402314D-4B03-46FC-BD54-D213D60E3611}" presName="node" presStyleLbl="node1" presStyleIdx="3" presStyleCnt="5" custScaleX="171098" custScaleY="17109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85D7E83-F676-4F6B-9E2F-A7A57902D794}" type="pres">
      <dgm:prSet presAssocID="{F402314D-4B03-46FC-BD54-D213D60E3611}" presName="dummy" presStyleCnt="0"/>
      <dgm:spPr/>
    </dgm:pt>
    <dgm:pt modelId="{09E5AA75-8DA3-4714-A2EF-FDFB014959A1}" type="pres">
      <dgm:prSet presAssocID="{43CCD682-F5DC-463E-B259-8F8A5EF9BCEC}" presName="sibTrans" presStyleLbl="sibTrans2D1" presStyleIdx="3" presStyleCnt="5"/>
      <dgm:spPr/>
      <dgm:t>
        <a:bodyPr/>
        <a:lstStyle/>
        <a:p>
          <a:endParaRPr lang="fr-FR"/>
        </a:p>
      </dgm:t>
    </dgm:pt>
    <dgm:pt modelId="{AE98CE83-7D92-4E3B-B37B-3E90BE82832B}" type="pres">
      <dgm:prSet presAssocID="{B5500C90-DC16-4BA0-8150-549BF51DE1CF}" presName="node" presStyleLbl="node1" presStyleIdx="4" presStyleCnt="5" custScaleX="171098" custScaleY="17109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E72A34-ADCD-427A-8212-76B80872672A}" type="pres">
      <dgm:prSet presAssocID="{B5500C90-DC16-4BA0-8150-549BF51DE1CF}" presName="dummy" presStyleCnt="0"/>
      <dgm:spPr/>
    </dgm:pt>
    <dgm:pt modelId="{2001640E-26F7-4667-B806-FB8554104662}" type="pres">
      <dgm:prSet presAssocID="{84F49349-2592-42F7-96AF-BA4D2392A65B}" presName="sibTrans" presStyleLbl="sibTrans2D1" presStyleIdx="4" presStyleCnt="5"/>
      <dgm:spPr/>
      <dgm:t>
        <a:bodyPr/>
        <a:lstStyle/>
        <a:p>
          <a:endParaRPr lang="fr-FR"/>
        </a:p>
      </dgm:t>
    </dgm:pt>
  </dgm:ptLst>
  <dgm:cxnLst>
    <dgm:cxn modelId="{7AB88C5B-A561-40FB-BB6B-D34EFBA70855}" srcId="{56606A8E-AF8F-4528-8A99-69DF9963E3A2}" destId="{2D2384EE-7BFC-44AE-A720-56918B6ADC07}" srcOrd="0" destOrd="0" parTransId="{124F568C-BF88-4964-9030-A00D424E7D65}" sibTransId="{4054907E-74A1-4CBF-9918-83A58B3D1F3F}"/>
    <dgm:cxn modelId="{62781B0F-EE9C-4C50-83A8-CF1C7D68D6CD}" srcId="{56606A8E-AF8F-4528-8A99-69DF9963E3A2}" destId="{B5500C90-DC16-4BA0-8150-549BF51DE1CF}" srcOrd="4" destOrd="0" parTransId="{0FB23185-1245-45AB-AD7C-3ED319DC5C5D}" sibTransId="{84F49349-2592-42F7-96AF-BA4D2392A65B}"/>
    <dgm:cxn modelId="{F4184CA1-7767-4E58-AE1F-27E6961D9005}" type="presOf" srcId="{8D3C8CBC-5915-40EC-B0D4-96BB2A745B20}" destId="{C7CFBAEB-F96E-4E8A-8B10-08B151987931}" srcOrd="0" destOrd="0" presId="urn:microsoft.com/office/officeart/2005/8/layout/radial6"/>
    <dgm:cxn modelId="{7F285AE3-8925-4C6C-B6A9-F58EB2016DEE}" type="presOf" srcId="{7538F515-8514-4172-85A6-9DE7D3A3CEAE}" destId="{B1B36763-04BC-4BDB-A32F-3CB911597D88}" srcOrd="0" destOrd="0" presId="urn:microsoft.com/office/officeart/2005/8/layout/radial6"/>
    <dgm:cxn modelId="{C94C01F3-4889-4B5A-BA4A-2F4F7FBD8833}" type="presOf" srcId="{2D2384EE-7BFC-44AE-A720-56918B6ADC07}" destId="{C7105F9F-F13C-465C-8DCC-1901E9057001}" srcOrd="0" destOrd="0" presId="urn:microsoft.com/office/officeart/2005/8/layout/radial6"/>
    <dgm:cxn modelId="{B7582AB1-C140-4952-B6E3-4C6C72C32425}" type="presOf" srcId="{84F49349-2592-42F7-96AF-BA4D2392A65B}" destId="{2001640E-26F7-4667-B806-FB8554104662}" srcOrd="0" destOrd="0" presId="urn:microsoft.com/office/officeart/2005/8/layout/radial6"/>
    <dgm:cxn modelId="{E50C748C-8739-4380-A830-6E561E4F431B}" srcId="{97ECF391-6FBF-404C-882B-467AA3A81DC2}" destId="{56606A8E-AF8F-4528-8A99-69DF9963E3A2}" srcOrd="0" destOrd="0" parTransId="{2FE320E8-193D-4B3B-A638-21333DA6CEFD}" sibTransId="{428B4647-136F-4A0A-85C3-3355456F392E}"/>
    <dgm:cxn modelId="{E7B96C32-659E-4550-8EE1-E3E205DC908C}" type="presOf" srcId="{0FE68E1E-5161-41C0-A45F-E73439E853CD}" destId="{431D6722-93BE-4FDD-9674-9B8A7D2DDFFA}" srcOrd="0" destOrd="0" presId="urn:microsoft.com/office/officeart/2005/8/layout/radial6"/>
    <dgm:cxn modelId="{9FB71176-774F-4831-AB5E-4B5DB47C88E1}" type="presOf" srcId="{43CCD682-F5DC-463E-B259-8F8A5EF9BCEC}" destId="{09E5AA75-8DA3-4714-A2EF-FDFB014959A1}" srcOrd="0" destOrd="0" presId="urn:microsoft.com/office/officeart/2005/8/layout/radial6"/>
    <dgm:cxn modelId="{8E2A1805-2F2E-4744-8B4B-745137378371}" srcId="{56606A8E-AF8F-4528-8A99-69DF9963E3A2}" destId="{F402314D-4B03-46FC-BD54-D213D60E3611}" srcOrd="3" destOrd="0" parTransId="{D1BBB641-8B94-48C9-9B67-AD1D7EEE371B}" sibTransId="{43CCD682-F5DC-463E-B259-8F8A5EF9BCEC}"/>
    <dgm:cxn modelId="{59AEC400-B209-49E0-883F-8631060A8F98}" type="presOf" srcId="{B5500C90-DC16-4BA0-8150-549BF51DE1CF}" destId="{AE98CE83-7D92-4E3B-B37B-3E90BE82832B}" srcOrd="0" destOrd="0" presId="urn:microsoft.com/office/officeart/2005/8/layout/radial6"/>
    <dgm:cxn modelId="{1A95F936-B4A6-457C-ADB4-E0EDB11BE984}" type="presOf" srcId="{56606A8E-AF8F-4528-8A99-69DF9963E3A2}" destId="{93CF8809-40FF-4EBB-969B-25EF587168AD}" srcOrd="0" destOrd="0" presId="urn:microsoft.com/office/officeart/2005/8/layout/radial6"/>
    <dgm:cxn modelId="{5D5D64AE-2561-41A4-BEE6-F9E4A7C119B5}" type="presOf" srcId="{97ECF391-6FBF-404C-882B-467AA3A81DC2}" destId="{4C52D6DE-B6F9-49EA-AFB3-D420785DCCC1}" srcOrd="0" destOrd="0" presId="urn:microsoft.com/office/officeart/2005/8/layout/radial6"/>
    <dgm:cxn modelId="{710CFB64-0806-4EAA-A86A-A697724A5E23}" srcId="{56606A8E-AF8F-4528-8A99-69DF9963E3A2}" destId="{799FCAB6-C87A-4A1E-99D8-E9B84AF6653C}" srcOrd="1" destOrd="0" parTransId="{778F375E-B456-40F8-B8DF-8B2CD36427F8}" sibTransId="{0FE68E1E-5161-41C0-A45F-E73439E853CD}"/>
    <dgm:cxn modelId="{64152D41-9DD3-415D-B707-56E0CAE2CFA1}" type="presOf" srcId="{4054907E-74A1-4CBF-9918-83A58B3D1F3F}" destId="{1636F3B1-B6EE-4CA4-89DD-3F40A0E1E1B1}" srcOrd="0" destOrd="0" presId="urn:microsoft.com/office/officeart/2005/8/layout/radial6"/>
    <dgm:cxn modelId="{B23DCB1D-EF42-4615-9AEA-D3825C956597}" type="presOf" srcId="{F402314D-4B03-46FC-BD54-D213D60E3611}" destId="{5780C8C9-E444-41E2-B09C-6502B802A8FA}" srcOrd="0" destOrd="0" presId="urn:microsoft.com/office/officeart/2005/8/layout/radial6"/>
    <dgm:cxn modelId="{00312A8C-E6EF-4F8A-9442-DB142CE1102C}" type="presOf" srcId="{799FCAB6-C87A-4A1E-99D8-E9B84AF6653C}" destId="{4F801016-A669-4D1F-9681-DEA9433AD270}" srcOrd="0" destOrd="0" presId="urn:microsoft.com/office/officeart/2005/8/layout/radial6"/>
    <dgm:cxn modelId="{266EACA4-D398-4A48-8B5F-55A519B6FC15}" srcId="{56606A8E-AF8F-4528-8A99-69DF9963E3A2}" destId="{8D3C8CBC-5915-40EC-B0D4-96BB2A745B20}" srcOrd="2" destOrd="0" parTransId="{BE16740C-63DF-4350-BE23-749FB4D2E7A7}" sibTransId="{7538F515-8514-4172-85A6-9DE7D3A3CEAE}"/>
    <dgm:cxn modelId="{7FDAD7B0-CB38-461A-9DC9-ECC4716D8811}" type="presParOf" srcId="{4C52D6DE-B6F9-49EA-AFB3-D420785DCCC1}" destId="{93CF8809-40FF-4EBB-969B-25EF587168AD}" srcOrd="0" destOrd="0" presId="urn:microsoft.com/office/officeart/2005/8/layout/radial6"/>
    <dgm:cxn modelId="{CAFB2419-89EA-4E3F-9DAB-D0F87EFD99D4}" type="presParOf" srcId="{4C52D6DE-B6F9-49EA-AFB3-D420785DCCC1}" destId="{C7105F9F-F13C-465C-8DCC-1901E9057001}" srcOrd="1" destOrd="0" presId="urn:microsoft.com/office/officeart/2005/8/layout/radial6"/>
    <dgm:cxn modelId="{7434E8BA-5315-4FAE-971E-CCC605073C0B}" type="presParOf" srcId="{4C52D6DE-B6F9-49EA-AFB3-D420785DCCC1}" destId="{CC2E8B42-AA9F-436E-800C-915D1FB6A189}" srcOrd="2" destOrd="0" presId="urn:microsoft.com/office/officeart/2005/8/layout/radial6"/>
    <dgm:cxn modelId="{3C8FA301-B25A-440E-B1D1-618D85C1B736}" type="presParOf" srcId="{4C52D6DE-B6F9-49EA-AFB3-D420785DCCC1}" destId="{1636F3B1-B6EE-4CA4-89DD-3F40A0E1E1B1}" srcOrd="3" destOrd="0" presId="urn:microsoft.com/office/officeart/2005/8/layout/radial6"/>
    <dgm:cxn modelId="{6BFB0E6C-1693-4BE3-8A49-E6359F4EF6DD}" type="presParOf" srcId="{4C52D6DE-B6F9-49EA-AFB3-D420785DCCC1}" destId="{4F801016-A669-4D1F-9681-DEA9433AD270}" srcOrd="4" destOrd="0" presId="urn:microsoft.com/office/officeart/2005/8/layout/radial6"/>
    <dgm:cxn modelId="{65B9C727-07FF-4730-8005-46D63C977B5B}" type="presParOf" srcId="{4C52D6DE-B6F9-49EA-AFB3-D420785DCCC1}" destId="{5AE1F3DB-7A3D-4274-9D5C-1A48CFE7FE9B}" srcOrd="5" destOrd="0" presId="urn:microsoft.com/office/officeart/2005/8/layout/radial6"/>
    <dgm:cxn modelId="{43CD4BB4-285C-4829-B4EA-AC48EEDEA285}" type="presParOf" srcId="{4C52D6DE-B6F9-49EA-AFB3-D420785DCCC1}" destId="{431D6722-93BE-4FDD-9674-9B8A7D2DDFFA}" srcOrd="6" destOrd="0" presId="urn:microsoft.com/office/officeart/2005/8/layout/radial6"/>
    <dgm:cxn modelId="{20C655DB-E874-4392-A7B3-B6C14E00C07B}" type="presParOf" srcId="{4C52D6DE-B6F9-49EA-AFB3-D420785DCCC1}" destId="{C7CFBAEB-F96E-4E8A-8B10-08B151987931}" srcOrd="7" destOrd="0" presId="urn:microsoft.com/office/officeart/2005/8/layout/radial6"/>
    <dgm:cxn modelId="{CFEF70FA-23CB-4FA8-AA74-1EF396623B37}" type="presParOf" srcId="{4C52D6DE-B6F9-49EA-AFB3-D420785DCCC1}" destId="{55CA944C-BBE1-42DC-A047-6BB8E05C4A13}" srcOrd="8" destOrd="0" presId="urn:microsoft.com/office/officeart/2005/8/layout/radial6"/>
    <dgm:cxn modelId="{E7E22CF2-66E8-42BC-8DA1-556431B2162C}" type="presParOf" srcId="{4C52D6DE-B6F9-49EA-AFB3-D420785DCCC1}" destId="{B1B36763-04BC-4BDB-A32F-3CB911597D88}" srcOrd="9" destOrd="0" presId="urn:microsoft.com/office/officeart/2005/8/layout/radial6"/>
    <dgm:cxn modelId="{12B9CFAA-A20A-4383-8831-4040483D8DA4}" type="presParOf" srcId="{4C52D6DE-B6F9-49EA-AFB3-D420785DCCC1}" destId="{5780C8C9-E444-41E2-B09C-6502B802A8FA}" srcOrd="10" destOrd="0" presId="urn:microsoft.com/office/officeart/2005/8/layout/radial6"/>
    <dgm:cxn modelId="{A79EDD2A-2699-4F64-8B0E-B8CFAF7E9560}" type="presParOf" srcId="{4C52D6DE-B6F9-49EA-AFB3-D420785DCCC1}" destId="{685D7E83-F676-4F6B-9E2F-A7A57902D794}" srcOrd="11" destOrd="0" presId="urn:microsoft.com/office/officeart/2005/8/layout/radial6"/>
    <dgm:cxn modelId="{40FC65EA-0707-4BBE-B75D-E8EB05D78467}" type="presParOf" srcId="{4C52D6DE-B6F9-49EA-AFB3-D420785DCCC1}" destId="{09E5AA75-8DA3-4714-A2EF-FDFB014959A1}" srcOrd="12" destOrd="0" presId="urn:microsoft.com/office/officeart/2005/8/layout/radial6"/>
    <dgm:cxn modelId="{EBE21A8B-A490-440F-B982-1DBBC9A67C16}" type="presParOf" srcId="{4C52D6DE-B6F9-49EA-AFB3-D420785DCCC1}" destId="{AE98CE83-7D92-4E3B-B37B-3E90BE82832B}" srcOrd="13" destOrd="0" presId="urn:microsoft.com/office/officeart/2005/8/layout/radial6"/>
    <dgm:cxn modelId="{77C78B15-FA41-4F4F-8B96-F645B94B55C7}" type="presParOf" srcId="{4C52D6DE-B6F9-49EA-AFB3-D420785DCCC1}" destId="{F6E72A34-ADCD-427A-8212-76B80872672A}" srcOrd="14" destOrd="0" presId="urn:microsoft.com/office/officeart/2005/8/layout/radial6"/>
    <dgm:cxn modelId="{A3CDFAD9-E09E-404D-AEF1-8940823D2FFF}" type="presParOf" srcId="{4C52D6DE-B6F9-49EA-AFB3-D420785DCCC1}" destId="{2001640E-26F7-4667-B806-FB8554104662}" srcOrd="15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1640E-26F7-4667-B806-FB8554104662}">
      <dsp:nvSpPr>
        <dsp:cNvPr id="0" name=""/>
        <dsp:cNvSpPr/>
      </dsp:nvSpPr>
      <dsp:spPr>
        <a:xfrm>
          <a:off x="1687972" y="428284"/>
          <a:ext cx="2780354" cy="2780354"/>
        </a:xfrm>
        <a:prstGeom prst="blockArc">
          <a:avLst>
            <a:gd name="adj1" fmla="val 11880000"/>
            <a:gd name="adj2" fmla="val 16200000"/>
            <a:gd name="adj3" fmla="val 464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E5AA75-8DA3-4714-A2EF-FDFB014959A1}">
      <dsp:nvSpPr>
        <dsp:cNvPr id="0" name=""/>
        <dsp:cNvSpPr/>
      </dsp:nvSpPr>
      <dsp:spPr>
        <a:xfrm>
          <a:off x="1687972" y="428284"/>
          <a:ext cx="2780354" cy="2780354"/>
        </a:xfrm>
        <a:prstGeom prst="blockArc">
          <a:avLst>
            <a:gd name="adj1" fmla="val 7560000"/>
            <a:gd name="adj2" fmla="val 11880000"/>
            <a:gd name="adj3" fmla="val 464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B36763-04BC-4BDB-A32F-3CB911597D88}">
      <dsp:nvSpPr>
        <dsp:cNvPr id="0" name=""/>
        <dsp:cNvSpPr/>
      </dsp:nvSpPr>
      <dsp:spPr>
        <a:xfrm>
          <a:off x="1687972" y="428284"/>
          <a:ext cx="2780354" cy="2780354"/>
        </a:xfrm>
        <a:prstGeom prst="blockArc">
          <a:avLst>
            <a:gd name="adj1" fmla="val 3240000"/>
            <a:gd name="adj2" fmla="val 7560000"/>
            <a:gd name="adj3" fmla="val 464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1D6722-93BE-4FDD-9674-9B8A7D2DDFFA}">
      <dsp:nvSpPr>
        <dsp:cNvPr id="0" name=""/>
        <dsp:cNvSpPr/>
      </dsp:nvSpPr>
      <dsp:spPr>
        <a:xfrm>
          <a:off x="1687972" y="428284"/>
          <a:ext cx="2780354" cy="2780354"/>
        </a:xfrm>
        <a:prstGeom prst="blockArc">
          <a:avLst>
            <a:gd name="adj1" fmla="val 20520000"/>
            <a:gd name="adj2" fmla="val 3240000"/>
            <a:gd name="adj3" fmla="val 464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36F3B1-B6EE-4CA4-89DD-3F40A0E1E1B1}">
      <dsp:nvSpPr>
        <dsp:cNvPr id="0" name=""/>
        <dsp:cNvSpPr/>
      </dsp:nvSpPr>
      <dsp:spPr>
        <a:xfrm>
          <a:off x="1687972" y="428284"/>
          <a:ext cx="2780354" cy="2780354"/>
        </a:xfrm>
        <a:prstGeom prst="blockArc">
          <a:avLst>
            <a:gd name="adj1" fmla="val 16200000"/>
            <a:gd name="adj2" fmla="val 20520000"/>
            <a:gd name="adj3" fmla="val 464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CF8809-40FF-4EBB-969B-25EF587168AD}">
      <dsp:nvSpPr>
        <dsp:cNvPr id="0" name=""/>
        <dsp:cNvSpPr/>
      </dsp:nvSpPr>
      <dsp:spPr>
        <a:xfrm>
          <a:off x="2253688" y="994006"/>
          <a:ext cx="1648923" cy="16489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b="1" kern="1200" dirty="0">
            <a:solidFill>
              <a:schemeClr val="tx2"/>
            </a:solidFill>
          </a:endParaRPr>
        </a:p>
      </dsp:txBody>
      <dsp:txXfrm>
        <a:off x="2495167" y="1235483"/>
        <a:ext cx="1165965" cy="1165957"/>
      </dsp:txXfrm>
    </dsp:sp>
    <dsp:sp modelId="{C7105F9F-F13C-465C-8DCC-1901E9057001}">
      <dsp:nvSpPr>
        <dsp:cNvPr id="0" name=""/>
        <dsp:cNvSpPr/>
      </dsp:nvSpPr>
      <dsp:spPr>
        <a:xfrm>
          <a:off x="2311296" y="-306299"/>
          <a:ext cx="1533706" cy="15337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/>
            <a:t>Fiscalité</a:t>
          </a:r>
        </a:p>
      </dsp:txBody>
      <dsp:txXfrm>
        <a:off x="2535902" y="-81693"/>
        <a:ext cx="1084494" cy="1084494"/>
      </dsp:txXfrm>
    </dsp:sp>
    <dsp:sp modelId="{4F801016-A669-4D1F-9681-DEA9433AD270}">
      <dsp:nvSpPr>
        <dsp:cNvPr id="0" name=""/>
        <dsp:cNvSpPr/>
      </dsp:nvSpPr>
      <dsp:spPr>
        <a:xfrm>
          <a:off x="3602742" y="631991"/>
          <a:ext cx="1533706" cy="15337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/>
            <a:t>Subventions</a:t>
          </a:r>
        </a:p>
      </dsp:txBody>
      <dsp:txXfrm>
        <a:off x="3827348" y="856597"/>
        <a:ext cx="1084494" cy="1084494"/>
      </dsp:txXfrm>
    </dsp:sp>
    <dsp:sp modelId="{C7CFBAEB-F96E-4E8A-8B10-08B151987931}">
      <dsp:nvSpPr>
        <dsp:cNvPr id="0" name=""/>
        <dsp:cNvSpPr/>
      </dsp:nvSpPr>
      <dsp:spPr>
        <a:xfrm>
          <a:off x="3109454" y="2150178"/>
          <a:ext cx="1533706" cy="15337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/>
            <a:t>…</a:t>
          </a:r>
          <a:endParaRPr lang="fr-FR" sz="1200" b="1" kern="1200" dirty="0"/>
        </a:p>
      </dsp:txBody>
      <dsp:txXfrm>
        <a:off x="3334060" y="2374784"/>
        <a:ext cx="1084494" cy="1084494"/>
      </dsp:txXfrm>
    </dsp:sp>
    <dsp:sp modelId="{5780C8C9-E444-41E2-B09C-6502B802A8FA}">
      <dsp:nvSpPr>
        <dsp:cNvPr id="0" name=""/>
        <dsp:cNvSpPr/>
      </dsp:nvSpPr>
      <dsp:spPr>
        <a:xfrm>
          <a:off x="1513138" y="2150178"/>
          <a:ext cx="1533706" cy="15337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/>
            <a:t>Normes</a:t>
          </a:r>
        </a:p>
      </dsp:txBody>
      <dsp:txXfrm>
        <a:off x="1737744" y="2374784"/>
        <a:ext cx="1084494" cy="1084494"/>
      </dsp:txXfrm>
    </dsp:sp>
    <dsp:sp modelId="{AE98CE83-7D92-4E3B-B37B-3E90BE82832B}">
      <dsp:nvSpPr>
        <dsp:cNvPr id="0" name=""/>
        <dsp:cNvSpPr/>
      </dsp:nvSpPr>
      <dsp:spPr>
        <a:xfrm>
          <a:off x="1019850" y="631991"/>
          <a:ext cx="1533706" cy="15337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/>
            <a:t>Rémunération des services </a:t>
          </a:r>
          <a:r>
            <a:rPr lang="fr-FR" sz="1200" b="1" kern="1200" dirty="0" smtClean="0"/>
            <a:t>rendus/du carbone</a:t>
          </a:r>
          <a:endParaRPr lang="fr-FR" sz="1200" b="1" kern="1200" dirty="0"/>
        </a:p>
      </dsp:txBody>
      <dsp:txXfrm>
        <a:off x="1244456" y="856597"/>
        <a:ext cx="1084494" cy="10844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77FC2-3F69-4964-8D80-DFBCE2F02E6C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57607-8AB3-4415-ADD6-27E41B981F5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999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ACCBA-ED34-42D1-9CA7-5747C6AAF68A}" type="datetimeFigureOut">
              <a:rPr lang="fr-FR" smtClean="0"/>
              <a:t>24/06/2020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76628-722D-4913-AAC6-D168A113C4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9020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76628-722D-4913-AAC6-D168A113C4E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131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76628-722D-4913-AAC6-D168A113C4EE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4607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majorité des entreprises de travaux forestiers (ETF) retenues sont situées dans un rayon de 50 km autour du chantier de balivage 	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76628-722D-4913-AAC6-D168A113C4EE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2187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76628-722D-4913-AAC6-D168A113C4EE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5732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76628-722D-4913-AAC6-D168A113C4EE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66436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76628-722D-4913-AAC6-D168A113C4EE}" type="slidenum">
              <a:rPr lang="fr-FR" smtClean="0"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5884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76628-722D-4913-AAC6-D168A113C4E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1276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76628-722D-4913-AAC6-D168A113C4E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7333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76628-722D-4913-AAC6-D168A113C4E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363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76628-722D-4913-AAC6-D168A113C4E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36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76628-722D-4913-AAC6-D168A113C4E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2038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76628-722D-4913-AAC6-D168A113C4EE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4411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76628-722D-4913-AAC6-D168A113C4EE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6985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Coûts </a:t>
            </a:r>
            <a:r>
              <a:rPr lang="fr-FR" dirty="0" err="1" smtClean="0"/>
              <a:t>suportés</a:t>
            </a:r>
            <a:r>
              <a:rPr lang="fr-FR" baseline="0" dirty="0" smtClean="0"/>
              <a:t> : coûts du projet, de transaction, incitation suffisante pour changer les pratiques (consentement à recevoir). </a:t>
            </a:r>
          </a:p>
          <a:p>
            <a:r>
              <a:rPr lang="fr-FR" baseline="0" dirty="0" smtClean="0"/>
              <a:t>PAC : obligations de résultats. (demander à la DGEC).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76628-722D-4913-AAC6-D168A113C4EE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0214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1639330"/>
            <a:ext cx="9144000" cy="361847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pic>
        <p:nvPicPr>
          <p:cNvPr id="4" name="Picture 2" descr="Agrisource | i4c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843" y="5313349"/>
            <a:ext cx="771384" cy="107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804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77D2F-E7AB-42FB-98AC-91D7DD870F5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 userDrawn="1"/>
        </p:nvSpPr>
        <p:spPr>
          <a:xfrm>
            <a:off x="3352800" y="5191919"/>
            <a:ext cx="5918200" cy="7389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chemeClr val="tx1"/>
                </a:solidFill>
              </a:rPr>
              <a:t>Webinaire – 17 mai 2019</a:t>
            </a:r>
          </a:p>
        </p:txBody>
      </p:sp>
      <p:pic>
        <p:nvPicPr>
          <p:cNvPr id="9" name="Picture 2" descr="Agrisource | i4c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843" y="5313349"/>
            <a:ext cx="771384" cy="107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22020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date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81C86-6F7C-4B20-BE56-3CA15F4FDE2A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 descr="Agrisource | i4ce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843" y="5313349"/>
            <a:ext cx="771384" cy="107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53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3" Type="http://schemas.openxmlformats.org/officeDocument/2006/relationships/image" Target="../media/image9.jpeg"/><Relationship Id="rId21" Type="http://schemas.openxmlformats.org/officeDocument/2006/relationships/image" Target="../media/image27.jpe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jpe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19" Type="http://schemas.openxmlformats.org/officeDocument/2006/relationships/image" Target="../media/image25.png"/><Relationship Id="rId4" Type="http://schemas.openxmlformats.org/officeDocument/2006/relationships/image" Target="../media/image10.tiff"/><Relationship Id="rId9" Type="http://schemas.openxmlformats.org/officeDocument/2006/relationships/image" Target="../media/image15.jpeg"/><Relationship Id="rId14" Type="http://schemas.openxmlformats.org/officeDocument/2006/relationships/image" Target="../media/image20.png"/><Relationship Id="rId22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ecologique-solidaire.gouv.fr/label-bas-carbone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www.ecologique-solidaire.gouv.fr/label-bas-carbone" TargetMode="Externa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logique-solidaire.gouv.fr/label-bas-carbone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ecologique-solidaire.gouv.fr/sites/default/files/Label%20bas%20carbone.pdf" TargetMode="External"/><Relationship Id="rId4" Type="http://schemas.openxmlformats.org/officeDocument/2006/relationships/hyperlink" Target="https://www.ecologique-solidaire.gouv.fr/sites/default/files/LabelBasCarbone-GuidePedagogique-Mai2020.pdf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www.ecologique-solidaire.gouv.fr/label-bas-carbone" TargetMode="Externa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887627" y="1118637"/>
            <a:ext cx="10515600" cy="55751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sz="4000" b="1" baseline="0" dirty="0">
              <a:solidFill>
                <a:srgbClr val="4675B9"/>
              </a:solidFill>
              <a:latin typeface="+mn-lt"/>
            </a:endParaRPr>
          </a:p>
          <a:p>
            <a:pPr algn="ctr"/>
            <a:r>
              <a:rPr lang="fr-FR" sz="6000" b="1" dirty="0" smtClean="0">
                <a:solidFill>
                  <a:srgbClr val="4675B9"/>
                </a:solidFill>
                <a:latin typeface="+mn-lt"/>
              </a:rPr>
              <a:t>Webinaire 1 : </a:t>
            </a:r>
          </a:p>
          <a:p>
            <a:pPr algn="ctr"/>
            <a:r>
              <a:rPr lang="fr-FR" sz="6000" b="1" dirty="0" smtClean="0">
                <a:solidFill>
                  <a:srgbClr val="4675B9"/>
                </a:solidFill>
                <a:latin typeface="+mn-lt"/>
              </a:rPr>
              <a:t>Présentation </a:t>
            </a:r>
            <a:r>
              <a:rPr lang="fr-FR" sz="6000" b="1" dirty="0">
                <a:solidFill>
                  <a:srgbClr val="4675B9"/>
                </a:solidFill>
                <a:latin typeface="+mn-lt"/>
              </a:rPr>
              <a:t>générale </a:t>
            </a:r>
          </a:p>
          <a:p>
            <a:pPr algn="ctr"/>
            <a:r>
              <a:rPr lang="fr-FR" sz="6000" b="1" dirty="0">
                <a:solidFill>
                  <a:srgbClr val="4675B9"/>
                </a:solidFill>
                <a:latin typeface="+mn-lt"/>
              </a:rPr>
              <a:t>du Label Bas Carbone</a:t>
            </a:r>
            <a:endParaRPr lang="fr-FR" sz="6000" b="1" baseline="0" dirty="0">
              <a:solidFill>
                <a:srgbClr val="4675B9"/>
              </a:solidFill>
              <a:latin typeface="+mn-lt"/>
            </a:endParaRPr>
          </a:p>
          <a:p>
            <a:pPr algn="ctr"/>
            <a:endParaRPr lang="fr-FR" sz="1000" b="1" baseline="0" dirty="0">
              <a:solidFill>
                <a:srgbClr val="4675B9"/>
              </a:solidFill>
              <a:latin typeface="+mn-lt"/>
            </a:endParaRPr>
          </a:p>
          <a:p>
            <a:pPr algn="ctr"/>
            <a:r>
              <a:rPr lang="fr-FR" sz="2400" b="1" baseline="0" dirty="0" smtClean="0">
                <a:solidFill>
                  <a:srgbClr val="4675B9"/>
                </a:solidFill>
                <a:latin typeface="+mn-lt"/>
              </a:rPr>
              <a:t>Mardi 23 Juin 2020 - 14h </a:t>
            </a:r>
            <a:r>
              <a:rPr lang="fr-FR" sz="2400" b="1" baseline="0" dirty="0">
                <a:solidFill>
                  <a:srgbClr val="4675B9"/>
                </a:solidFill>
                <a:latin typeface="+mn-lt"/>
              </a:rPr>
              <a:t>à</a:t>
            </a:r>
            <a:r>
              <a:rPr lang="fr-FR" sz="2400" b="1" dirty="0">
                <a:solidFill>
                  <a:srgbClr val="4675B9"/>
                </a:solidFill>
                <a:latin typeface="+mn-lt"/>
              </a:rPr>
              <a:t> </a:t>
            </a:r>
            <a:r>
              <a:rPr lang="fr-FR" sz="2400" b="1" baseline="0" dirty="0">
                <a:solidFill>
                  <a:srgbClr val="4675B9"/>
                </a:solidFill>
                <a:latin typeface="+mn-lt"/>
              </a:rPr>
              <a:t>15h30</a:t>
            </a:r>
          </a:p>
          <a:p>
            <a:pPr algn="ctr"/>
            <a:endParaRPr lang="fr-FR" sz="4000" b="1" baseline="0" dirty="0">
              <a:solidFill>
                <a:srgbClr val="4675B9"/>
              </a:solidFill>
              <a:latin typeface="+mn-lt"/>
            </a:endParaRPr>
          </a:p>
          <a:p>
            <a:pPr algn="ctr"/>
            <a:endParaRPr lang="fr-FR" sz="200" b="1" baseline="0" dirty="0">
              <a:solidFill>
                <a:srgbClr val="4675B9"/>
              </a:solidFill>
              <a:latin typeface="+mn-lt"/>
            </a:endParaRPr>
          </a:p>
          <a:p>
            <a:pPr lvl="0" algn="ctr"/>
            <a:r>
              <a:rPr lang="fr-FR" sz="2400" b="1" cap="small" dirty="0">
                <a:latin typeface="Arial Nova Cond" panose="020B0506020202020204" pitchFamily="34" charset="0"/>
              </a:rPr>
              <a:t>Direction Générale de l’Énergie et du Climat (DGEC)</a:t>
            </a:r>
          </a:p>
          <a:p>
            <a:pPr lvl="0" algn="ctr"/>
            <a:r>
              <a:rPr lang="fr-FR" sz="2400" b="1" cap="small" dirty="0">
                <a:latin typeface="Arial Nova Cond" panose="020B0506020202020204" pitchFamily="34" charset="0"/>
              </a:rPr>
              <a:t>Institut de l’Économie pour le Climat (I4CE)</a:t>
            </a:r>
          </a:p>
          <a:p>
            <a:pPr lvl="0" algn="ctr"/>
            <a:endParaRPr lang="fr-FR" sz="500" b="1" dirty="0">
              <a:latin typeface="+mn-lt"/>
            </a:endParaRPr>
          </a:p>
        </p:txBody>
      </p:sp>
      <p:pic>
        <p:nvPicPr>
          <p:cNvPr id="1026" name="Picture 2" descr="Agrisource | i4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843" y="5313349"/>
            <a:ext cx="771384" cy="107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253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1" descr="Club Carbone-Foret-Bois - TDL-1-1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091" y="2264008"/>
            <a:ext cx="4181597" cy="79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C:\Users\jgrimault\AppData\Local\Microsoft\Windows\Temporary Internet Files\Content.Outlook\70ABEAJW\Copie de Club Agriculture - Bandeau Haut - 300dp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570" y="2265662"/>
            <a:ext cx="4138197" cy="79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à coins arrondis 23"/>
          <p:cNvSpPr/>
          <p:nvPr/>
        </p:nvSpPr>
        <p:spPr>
          <a:xfrm>
            <a:off x="1532270" y="4376986"/>
            <a:ext cx="9858598" cy="635399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lvl="1"/>
            <a:r>
              <a:rPr lang="fr-FR" sz="2206" b="1" dirty="0"/>
              <a:t>Demande</a:t>
            </a:r>
            <a:r>
              <a:rPr lang="fr-FR" sz="2206" dirty="0"/>
              <a:t> : intérêt des entreprises pour financer des projets carbone locaux</a:t>
            </a:r>
          </a:p>
        </p:txBody>
      </p:sp>
      <p:sp>
        <p:nvSpPr>
          <p:cNvPr id="27" name="Rectangle à coins arrondis 26"/>
          <p:cNvSpPr/>
          <p:nvPr/>
        </p:nvSpPr>
        <p:spPr>
          <a:xfrm>
            <a:off x="1532271" y="5057176"/>
            <a:ext cx="9858598" cy="815583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lvl="1"/>
            <a:r>
              <a:rPr lang="fr-FR" sz="2206" b="1" dirty="0"/>
              <a:t>Offre</a:t>
            </a:r>
            <a:r>
              <a:rPr lang="fr-FR" sz="2206" dirty="0"/>
              <a:t> : une expertise des porteurs de projet agricoles et forestiers en développement dans les territoires</a:t>
            </a:r>
          </a:p>
        </p:txBody>
      </p:sp>
      <p:sp>
        <p:nvSpPr>
          <p:cNvPr id="30" name="Rectangle à coins arrondis 29"/>
          <p:cNvSpPr/>
          <p:nvPr/>
        </p:nvSpPr>
        <p:spPr>
          <a:xfrm>
            <a:off x="1532270" y="5917550"/>
            <a:ext cx="9858599" cy="623293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lvl="1"/>
            <a:r>
              <a:rPr lang="fr-FR" sz="2206" b="1" dirty="0"/>
              <a:t>Perspectives</a:t>
            </a:r>
            <a:r>
              <a:rPr lang="fr-FR" sz="2206" dirty="0"/>
              <a:t> : des initiatives innovantes dans d’autres pays européens </a:t>
            </a:r>
          </a:p>
        </p:txBody>
      </p:sp>
      <p:sp>
        <p:nvSpPr>
          <p:cNvPr id="33" name="Rectangle à coins arrondis 32"/>
          <p:cNvSpPr/>
          <p:nvPr/>
        </p:nvSpPr>
        <p:spPr>
          <a:xfrm>
            <a:off x="1532269" y="3676336"/>
            <a:ext cx="9858599" cy="632079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lvl="1"/>
            <a:r>
              <a:rPr lang="fr-FR" sz="2206" b="1" dirty="0"/>
              <a:t>Contexte</a:t>
            </a:r>
            <a:r>
              <a:rPr lang="fr-FR" sz="2206" dirty="0"/>
              <a:t> : arrêt des projets domestiques et freins à la certification de projets carbone en France</a:t>
            </a:r>
          </a:p>
        </p:txBody>
      </p:sp>
      <p:sp>
        <p:nvSpPr>
          <p:cNvPr id="35" name="Flèche droite 34"/>
          <p:cNvSpPr/>
          <p:nvPr/>
        </p:nvSpPr>
        <p:spPr>
          <a:xfrm rot="5400000">
            <a:off x="3942503" y="3165314"/>
            <a:ext cx="391488" cy="391488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985">
              <a:solidFill>
                <a:prstClr val="white"/>
              </a:solidFill>
              <a:latin typeface="Helvetica"/>
            </a:endParaRPr>
          </a:p>
        </p:txBody>
      </p:sp>
      <p:sp>
        <p:nvSpPr>
          <p:cNvPr id="36" name="Flèche droite 35"/>
          <p:cNvSpPr/>
          <p:nvPr/>
        </p:nvSpPr>
        <p:spPr>
          <a:xfrm rot="5400000">
            <a:off x="8297281" y="3165314"/>
            <a:ext cx="391488" cy="391488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985">
              <a:solidFill>
                <a:prstClr val="white"/>
              </a:solidFill>
              <a:latin typeface="Helvetica"/>
            </a:endParaRPr>
          </a:p>
        </p:txBody>
      </p:sp>
      <p:sp>
        <p:nvSpPr>
          <p:cNvPr id="19" name="Sous-titre 1"/>
          <p:cNvSpPr>
            <a:spLocks noGrp="1"/>
          </p:cNvSpPr>
          <p:nvPr>
            <p:ph type="subTitle" idx="1"/>
          </p:nvPr>
        </p:nvSpPr>
        <p:spPr>
          <a:xfrm>
            <a:off x="1005319" y="1387308"/>
            <a:ext cx="9973732" cy="518878"/>
          </a:xfrm>
        </p:spPr>
        <p:txBody>
          <a:bodyPr>
            <a:normAutofit/>
          </a:bodyPr>
          <a:lstStyle/>
          <a:p>
            <a:r>
              <a:rPr lang="fr-FR" sz="3000" b="1" dirty="0">
                <a:solidFill>
                  <a:srgbClr val="4675B9"/>
                </a:solidFill>
              </a:rPr>
              <a:t>Pourquoi créer un cadre de certification carbone en France?</a:t>
            </a:r>
          </a:p>
          <a:p>
            <a:pPr algn="l"/>
            <a:endParaRPr lang="fr-FR" sz="1000" b="1" dirty="0">
              <a:solidFill>
                <a:srgbClr val="4675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49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space réservé du contenu 1"/>
          <p:cNvSpPr txBox="1">
            <a:spLocks/>
          </p:cNvSpPr>
          <p:nvPr/>
        </p:nvSpPr>
        <p:spPr>
          <a:xfrm>
            <a:off x="1525751" y="1458200"/>
            <a:ext cx="9075420" cy="539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78150" indent="-378150" algn="l" defTabSz="1008400" rtl="0" eaLnBrk="1" latinLnBrk="0" hangingPunct="1">
              <a:spcBef>
                <a:spcPts val="662"/>
              </a:spcBef>
              <a:buFont typeface="Arial" panose="020B0604020202020204" pitchFamily="34" charset="0"/>
              <a:buChar char="•"/>
              <a:defRPr sz="30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9325" indent="-315125" algn="l" defTabSz="100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500" indent="-252100" algn="l" defTabSz="100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701" indent="-252100" algn="l" defTabSz="100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901" indent="-252100" algn="l" defTabSz="100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3101" indent="-252100" algn="l" defTabSz="100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301" indent="-252100" algn="l" defTabSz="100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501" indent="-252100" algn="l" defTabSz="100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701" indent="-252100" algn="l" defTabSz="100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  <a:defRPr/>
            </a:pPr>
            <a:r>
              <a:rPr lang="fr-FR" sz="2800" b="1" dirty="0">
                <a:solidFill>
                  <a:srgbClr val="4675B9"/>
                </a:solidFill>
              </a:rPr>
              <a:t>Un label national issu d’une démarche « </a:t>
            </a:r>
            <a:r>
              <a:rPr lang="fr-FR" sz="2800" b="1" dirty="0" err="1">
                <a:solidFill>
                  <a:srgbClr val="4675B9"/>
                </a:solidFill>
              </a:rPr>
              <a:t>bottom</a:t>
            </a:r>
            <a:r>
              <a:rPr lang="fr-FR" sz="2800" b="1" dirty="0">
                <a:solidFill>
                  <a:srgbClr val="4675B9"/>
                </a:solidFill>
              </a:rPr>
              <a:t>-up »</a:t>
            </a:r>
            <a:endParaRPr lang="fr-FR" sz="2600" dirty="0"/>
          </a:p>
          <a:p>
            <a:pPr marL="0" marR="0" lvl="0" indent="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fr-FR" sz="1000" dirty="0"/>
          </a:p>
          <a:p>
            <a:pPr marL="171450" marR="0" lvl="0" indent="-17145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600" dirty="0"/>
              <a:t>L’impulsion des Clubs de recherche-action</a:t>
            </a:r>
          </a:p>
          <a:p>
            <a:pPr marL="567225" marR="0" lvl="0" indent="-567225" defTabSz="1008400" rtl="0" eaLnBrk="1" fontAlgn="auto" latinLnBrk="0" hangingPunct="1">
              <a:lnSpc>
                <a:spcPct val="100000"/>
              </a:lnSpc>
              <a:spcBef>
                <a:spcPts val="66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endParaRPr kumimoji="0" lang="fr-FR" sz="3088" b="0" i="0" u="none" strike="noStrike" kern="1200" cap="none" spc="0" normalizeH="0" baseline="0" noProof="0" dirty="0">
              <a:ln>
                <a:noFill/>
              </a:ln>
              <a:solidFill>
                <a:srgbClr val="289CDB">
                  <a:lumMod val="75000"/>
                </a:srgbClr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  <a:p>
            <a:pPr marL="0" marR="0" lvl="0" indent="0" defTabSz="1008400" rtl="0" eaLnBrk="1" fontAlgn="auto" latinLnBrk="0" hangingPunct="1">
              <a:lnSpc>
                <a:spcPct val="100000"/>
              </a:lnSpc>
              <a:spcBef>
                <a:spcPts val="66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sz="1000" dirty="0">
              <a:solidFill>
                <a:srgbClr val="289CDB">
                  <a:lumMod val="75000"/>
                </a:srgbClr>
              </a:solidFill>
              <a:latin typeface="Helvetica"/>
            </a:endParaRPr>
          </a:p>
          <a:p>
            <a:pPr marL="0" marR="0" lvl="0" indent="0" defTabSz="1008400" rtl="0" eaLnBrk="1" fontAlgn="auto" latinLnBrk="0" hangingPunct="1">
              <a:lnSpc>
                <a:spcPct val="100000"/>
              </a:lnSpc>
              <a:spcBef>
                <a:spcPts val="66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289CDB">
                  <a:lumMod val="75000"/>
                </a:srgbClr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  <a:p>
            <a:pPr marL="171450" indent="-171450" defTabSz="914400">
              <a:lnSpc>
                <a:spcPct val="90000"/>
              </a:lnSpc>
              <a:spcBef>
                <a:spcPts val="1000"/>
              </a:spcBef>
              <a:defRPr/>
            </a:pPr>
            <a:endParaRPr lang="fr-FR" sz="1100" dirty="0"/>
          </a:p>
          <a:p>
            <a:pPr marL="171450" indent="-171450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fr-FR" sz="2600" dirty="0"/>
              <a:t>Le projet VOCAL</a:t>
            </a:r>
          </a:p>
          <a:p>
            <a:pPr marL="0" marR="0" lvl="0" indent="0" defTabSz="1008400" rtl="0" eaLnBrk="1" fontAlgn="auto" latinLnBrk="0" hangingPunct="1">
              <a:lnSpc>
                <a:spcPct val="100000"/>
              </a:lnSpc>
              <a:spcBef>
                <a:spcPts val="66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654" b="0" i="0" u="none" strike="noStrike" kern="1200" cap="none" spc="0" normalizeH="0" baseline="0" noProof="0" dirty="0">
              <a:ln>
                <a:noFill/>
              </a:ln>
              <a:solidFill>
                <a:srgbClr val="289CDB">
                  <a:lumMod val="75000"/>
                </a:srgbClr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pic>
        <p:nvPicPr>
          <p:cNvPr id="49" name="Picture 11" descr="Club Carbone-Foret-Bois - TDL-1-1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729" y="2860448"/>
            <a:ext cx="4575275" cy="86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" descr="C:\Users\jgrimault\AppData\Local\Microsoft\Windows\Temporary Internet Files\Content.Outlook\70ABEAJW\Copie de Club Agriculture - Bandeau Haut - 300dp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831" y="2878481"/>
            <a:ext cx="4537224" cy="86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ZoneTexte 51"/>
          <p:cNvSpPr txBox="1"/>
          <p:nvPr/>
        </p:nvSpPr>
        <p:spPr>
          <a:xfrm>
            <a:off x="6544033" y="4411553"/>
            <a:ext cx="5052494" cy="397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04200">
              <a:defRPr/>
            </a:pPr>
            <a:r>
              <a:rPr lang="fr-FR" sz="1985" b="1" dirty="0">
                <a:solidFill>
                  <a:schemeClr val="accent1"/>
                </a:solidFill>
                <a:ea typeface="ＭＳ Ｐゴシック" charset="0"/>
              </a:rPr>
              <a:t>Comité de pilotage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1508109" y="4405590"/>
            <a:ext cx="2429112" cy="397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04200">
              <a:defRPr/>
            </a:pPr>
            <a:r>
              <a:rPr lang="fr-FR" sz="1985" b="1" dirty="0">
                <a:solidFill>
                  <a:schemeClr val="accent1"/>
                </a:solidFill>
                <a:ea typeface="ＭＳ Ｐゴシック" charset="0"/>
              </a:rPr>
              <a:t>Financeurs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4215438" y="4393520"/>
            <a:ext cx="2401203" cy="397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04200">
              <a:defRPr/>
            </a:pPr>
            <a:r>
              <a:rPr lang="fr-FR" sz="1985" b="1" dirty="0">
                <a:solidFill>
                  <a:schemeClr val="accent1"/>
                </a:solidFill>
                <a:ea typeface="ＭＳ Ｐゴシック" charset="0"/>
              </a:rPr>
              <a:t>Porteurs de projet</a:t>
            </a:r>
          </a:p>
        </p:txBody>
      </p:sp>
      <p:grpSp>
        <p:nvGrpSpPr>
          <p:cNvPr id="56" name="Groupe 55"/>
          <p:cNvGrpSpPr/>
          <p:nvPr/>
        </p:nvGrpSpPr>
        <p:grpSpPr>
          <a:xfrm>
            <a:off x="6933499" y="4762087"/>
            <a:ext cx="5060900" cy="1658794"/>
            <a:chOff x="4196586" y="3866724"/>
            <a:chExt cx="4589229" cy="1504196"/>
          </a:xfrm>
        </p:grpSpPr>
        <p:sp>
          <p:nvSpPr>
            <p:cNvPr id="57" name="Rectangle 56"/>
            <p:cNvSpPr/>
            <p:nvPr/>
          </p:nvSpPr>
          <p:spPr>
            <a:xfrm>
              <a:off x="4196586" y="3866724"/>
              <a:ext cx="4589229" cy="1504196"/>
            </a:xfrm>
            <a:prstGeom prst="rect">
              <a:avLst/>
            </a:prstGeom>
            <a:solidFill>
              <a:sysClr val="window" lastClr="FFFFFF"/>
            </a:solidFill>
            <a:ln w="10795" cap="flat" cmpd="sng" algn="ctr">
              <a:solidFill>
                <a:srgbClr val="289CD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04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985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pic>
          <p:nvPicPr>
            <p:cNvPr id="58" name="Image 57" descr="U:\CDC CLIMAT\RECHERCHE\42-Club CFB\1 - Pilotage\1 - Communication\02 - Logos\1 - ONF.tif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3243" y="4881748"/>
              <a:ext cx="1026003" cy="3840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Picture 2" descr="Afficher l'image d'origin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4204" y="4005386"/>
              <a:ext cx="725843" cy="790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7131" y="4904390"/>
              <a:ext cx="927828" cy="309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61" name="Picture 4" descr="RÃ©sultat de recherche d'images pour &quot;entreprises pour l'environnement EPE&quot;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8849" y="4945658"/>
              <a:ext cx="928862" cy="292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6" descr="Barrage des Plats, A45 : la Loire sur la carte des ...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2157" y="4750907"/>
              <a:ext cx="751026" cy="562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8" descr="UCFF Coop forestiÃ¨re (@UCFFcoop) | Twitter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71" t="23329" r="1071" b="28361"/>
            <a:stretch/>
          </p:blipFill>
          <p:spPr bwMode="auto">
            <a:xfrm>
              <a:off x="7957120" y="4912822"/>
              <a:ext cx="821073" cy="396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10" descr="Fransylva (@fransylva_paris) | Twitter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83" b="9535"/>
            <a:stretch/>
          </p:blipFill>
          <p:spPr bwMode="auto">
            <a:xfrm>
              <a:off x="6532979" y="4065435"/>
              <a:ext cx="792915" cy="654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12" descr="MinistÃ¨re de l&amp;#39;Ãcologie (France) â WikipÃ©dia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0447" y="3938502"/>
              <a:ext cx="673012" cy="866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14" descr="RÃ©sultat de recherche d'images pour &quot;ministÃ¨re de l'agriculture et de l'alimentation&quot;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4402" y="3959404"/>
              <a:ext cx="657683" cy="845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16" descr="FÃ©dÃ©ration nationale des Communes forestiÃ¨res - Annuaire ...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3111" y="4096759"/>
              <a:ext cx="635288" cy="638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18" descr="Un nouveau logo pour la RÃ©gion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31" r="23703"/>
            <a:stretch/>
          </p:blipFill>
          <p:spPr bwMode="auto">
            <a:xfrm>
              <a:off x="7268723" y="3938502"/>
              <a:ext cx="714207" cy="806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9" name="Groupe 68"/>
          <p:cNvGrpSpPr/>
          <p:nvPr/>
        </p:nvGrpSpPr>
        <p:grpSpPr>
          <a:xfrm>
            <a:off x="4118504" y="4751571"/>
            <a:ext cx="2575314" cy="1656703"/>
            <a:chOff x="3293828" y="5082714"/>
            <a:chExt cx="1716334" cy="1656703"/>
          </a:xfrm>
        </p:grpSpPr>
        <p:sp>
          <p:nvSpPr>
            <p:cNvPr id="70" name="Rectangle 69"/>
            <p:cNvSpPr/>
            <p:nvPr/>
          </p:nvSpPr>
          <p:spPr>
            <a:xfrm>
              <a:off x="3293828" y="5082714"/>
              <a:ext cx="1716334" cy="165670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04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985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71" name="Picture 4" descr="http://crpfn.fr/admin/img/structure/menu/CNPF_Nlogo_2013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8438" y="5182874"/>
              <a:ext cx="453781" cy="628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6" descr="http://www.gip-massif-central.org/wp-content/themes/gip-massif-central-rewrited/images/logo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2659" y="5314043"/>
              <a:ext cx="603727" cy="441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Image 72" descr="\\ap.cdc.fr\racinedfs\SERVICES\CDC CLIMAT\RECHERCHE\04-Communication\04 - Logos\2 - I4CE\logo_I4CE-HD-qdr.png"/>
            <p:cNvPicPr/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9078" y="5243459"/>
              <a:ext cx="368390" cy="7385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4" name="Groupe 73"/>
          <p:cNvGrpSpPr/>
          <p:nvPr/>
        </p:nvGrpSpPr>
        <p:grpSpPr>
          <a:xfrm>
            <a:off x="1383194" y="4761093"/>
            <a:ext cx="2457093" cy="1659788"/>
            <a:chOff x="617006" y="5082714"/>
            <a:chExt cx="2457093" cy="1659788"/>
          </a:xfrm>
        </p:grpSpPr>
        <p:sp>
          <p:nvSpPr>
            <p:cNvPr id="75" name="Rectangle 74"/>
            <p:cNvSpPr/>
            <p:nvPr/>
          </p:nvSpPr>
          <p:spPr>
            <a:xfrm>
              <a:off x="674276" y="5082714"/>
              <a:ext cx="2399823" cy="165978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04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985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76" name="Picture 2" descr="Afficher l'image d'origin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7999" y="5892028"/>
              <a:ext cx="714679" cy="778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Image 7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359" y="5271735"/>
              <a:ext cx="774032" cy="516021"/>
            </a:xfrm>
            <a:prstGeom prst="rect">
              <a:avLst/>
            </a:prstGeom>
          </p:spPr>
        </p:pic>
        <p:pic>
          <p:nvPicPr>
            <p:cNvPr id="78" name="Picture 6" descr="http://www.gip-massif-central.org/wp-content/themes/gip-massif-central-rewrited/images/logo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7196" y="5325618"/>
              <a:ext cx="926132" cy="408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2" descr="Careers | Climate-KIC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7485" y="5865973"/>
              <a:ext cx="814957" cy="814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2" descr="Fichier:Logo-laposte.png â WikipÃ©dia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006" y="5944643"/>
              <a:ext cx="956371" cy="717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3" name="Picture 6" descr="Afficher l'image d'origine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032" y="5616895"/>
            <a:ext cx="761624" cy="70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8" descr="Afficher l'image d'origine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128" y="5594167"/>
            <a:ext cx="692647" cy="69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70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3289884" y="2672958"/>
            <a:ext cx="5661660" cy="10672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5400" b="1" baseline="0" dirty="0">
                <a:solidFill>
                  <a:srgbClr val="4675B9"/>
                </a:solidFill>
                <a:latin typeface="+mn-lt"/>
                <a:cs typeface="Calibri" panose="020F0502020204030204" pitchFamily="34" charset="0"/>
              </a:rPr>
              <a:t>Les objectifs du label</a:t>
            </a:r>
            <a:endParaRPr lang="fr-FR" sz="2400" b="1" dirty="0"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998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3349582" y="696271"/>
            <a:ext cx="7954089" cy="648673"/>
          </a:xfrm>
        </p:spPr>
        <p:txBody>
          <a:bodyPr>
            <a:noAutofit/>
          </a:bodyPr>
          <a:lstStyle/>
          <a:p>
            <a:r>
              <a:rPr lang="fr-FR" sz="2800" b="1" dirty="0">
                <a:solidFill>
                  <a:srgbClr val="4675B9"/>
                </a:solidFill>
              </a:rPr>
              <a:t>Un label de certification de projets locaux et additionnels</a:t>
            </a:r>
          </a:p>
          <a:p>
            <a:pPr algn="l"/>
            <a:endParaRPr lang="fr-FR" sz="1000" b="1" dirty="0">
              <a:solidFill>
                <a:srgbClr val="4675B9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16371" t="19530" r="45938" b="15891"/>
          <a:stretch/>
        </p:blipFill>
        <p:spPr>
          <a:xfrm>
            <a:off x="3349582" y="1638443"/>
            <a:ext cx="8525261" cy="4800842"/>
          </a:xfrm>
          <a:prstGeom prst="rect">
            <a:avLst/>
          </a:prstGeom>
        </p:spPr>
      </p:pic>
      <p:sp>
        <p:nvSpPr>
          <p:cNvPr id="6" name="Sous-titre 1"/>
          <p:cNvSpPr txBox="1">
            <a:spLocks/>
          </p:cNvSpPr>
          <p:nvPr/>
        </p:nvSpPr>
        <p:spPr>
          <a:xfrm>
            <a:off x="-1" y="1991311"/>
            <a:ext cx="3574473" cy="3846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rgbClr val="4675B9"/>
                </a:solidFill>
              </a:rPr>
              <a:t>Certifier la qualité et l’impact de projets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rgbClr val="4675B9"/>
                </a:solidFill>
              </a:rPr>
              <a:t>Aider à flécher des financements vers ces projets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rgbClr val="4675B9"/>
                </a:solidFill>
              </a:rPr>
              <a:t>Déclencher de nouvelles actions (additionnelles) pour réduire les émissions et séquestrer du carbone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endParaRPr lang="fr-FR" sz="700" b="1" dirty="0">
              <a:solidFill>
                <a:srgbClr val="4675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66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997258" y="1067924"/>
            <a:ext cx="10536651" cy="3781167"/>
          </a:xfrm>
        </p:spPr>
        <p:txBody>
          <a:bodyPr>
            <a:normAutofit fontScale="77500" lnSpcReduction="20000"/>
          </a:bodyPr>
          <a:lstStyle/>
          <a:p>
            <a:r>
              <a:rPr lang="fr-FR" sz="3900" b="1" dirty="0">
                <a:solidFill>
                  <a:srgbClr val="4675B9"/>
                </a:solidFill>
              </a:rPr>
              <a:t>Quels types de financements? </a:t>
            </a:r>
          </a:p>
          <a:p>
            <a:pPr algn="l"/>
            <a:endParaRPr lang="fr-FR" sz="1000" b="1" dirty="0">
              <a:solidFill>
                <a:srgbClr val="4675B9"/>
              </a:solidFill>
            </a:endParaRPr>
          </a:p>
          <a:p>
            <a:pPr algn="l"/>
            <a:r>
              <a:rPr lang="fr-FR" sz="3000" b="1" dirty="0">
                <a:solidFill>
                  <a:srgbClr val="4675B9"/>
                </a:solidFill>
              </a:rPr>
              <a:t>Financements privés issus des entreprises</a:t>
            </a:r>
          </a:p>
          <a:p>
            <a:pPr marL="803275" indent="-457200" algn="l">
              <a:buFont typeface="Arial" panose="020B0604020202020204" pitchFamily="34" charset="0"/>
              <a:buChar char="•"/>
              <a:tabLst>
                <a:tab pos="803275" algn="l"/>
              </a:tabLst>
            </a:pPr>
            <a:r>
              <a:rPr lang="fr-FR" sz="2900" dirty="0"/>
              <a:t>Contribution à l’effort climatique</a:t>
            </a:r>
          </a:p>
          <a:p>
            <a:pPr marL="803275" indent="-457200" algn="l">
              <a:buFont typeface="Arial" panose="020B0604020202020204" pitchFamily="34" charset="0"/>
              <a:buChar char="•"/>
              <a:tabLst>
                <a:tab pos="803275" algn="l"/>
              </a:tabLst>
            </a:pPr>
            <a:r>
              <a:rPr lang="fr-FR" sz="2900" dirty="0"/>
              <a:t>Compensation volontaire des émissions de GES (dans le cadre d’une démarche ERC « éviter, réduire, compenser </a:t>
            </a:r>
            <a:r>
              <a:rPr lang="fr-FR" sz="2900" dirty="0" smtClean="0"/>
              <a:t>»)</a:t>
            </a:r>
            <a:endParaRPr lang="fr-FR" sz="2900" dirty="0"/>
          </a:p>
          <a:p>
            <a:pPr algn="l"/>
            <a:endParaRPr lang="fr-FR" sz="1300" dirty="0"/>
          </a:p>
          <a:p>
            <a:pPr algn="l"/>
            <a:r>
              <a:rPr lang="fr-FR" sz="3000" b="1" dirty="0">
                <a:solidFill>
                  <a:srgbClr val="4675B9"/>
                </a:solidFill>
              </a:rPr>
              <a:t>Financements publics </a:t>
            </a:r>
          </a:p>
          <a:p>
            <a:pPr marL="803275" indent="-457200" algn="l">
              <a:buFont typeface="Arial" panose="020B0604020202020204" pitchFamily="34" charset="0"/>
              <a:buChar char="•"/>
              <a:tabLst>
                <a:tab pos="803275" algn="l"/>
              </a:tabLst>
            </a:pPr>
            <a:r>
              <a:rPr lang="fr-FR" sz="2800" dirty="0"/>
              <a:t>Collectivités</a:t>
            </a:r>
          </a:p>
          <a:p>
            <a:pPr algn="l"/>
            <a:endParaRPr lang="fr-FR" sz="1700" dirty="0"/>
          </a:p>
          <a:p>
            <a:pPr algn="l"/>
            <a:r>
              <a:rPr lang="fr-FR" sz="3000" b="1" dirty="0">
                <a:solidFill>
                  <a:srgbClr val="4675B9"/>
                </a:solidFill>
              </a:rPr>
              <a:t>Particuliers</a:t>
            </a:r>
            <a:r>
              <a:rPr lang="fr-FR" sz="3100" b="1" dirty="0">
                <a:solidFill>
                  <a:srgbClr val="4675B9"/>
                </a:solidFill>
              </a:rPr>
              <a:t>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fr-FR" sz="3100" b="1" dirty="0">
              <a:solidFill>
                <a:srgbClr val="4675B9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fr-FR" sz="3100" b="1" dirty="0">
              <a:solidFill>
                <a:srgbClr val="4675B9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fr-FR" sz="3100" b="1" dirty="0">
              <a:solidFill>
                <a:srgbClr val="4675B9"/>
              </a:solidFill>
            </a:endParaRP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E87A3AB3-A8F6-3148-BE24-52BE9A0934C4}"/>
              </a:ext>
            </a:extLst>
          </p:cNvPr>
          <p:cNvSpPr/>
          <p:nvPr/>
        </p:nvSpPr>
        <p:spPr>
          <a:xfrm>
            <a:off x="1450848" y="4849091"/>
            <a:ext cx="10265664" cy="13160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u="sng" dirty="0">
                <a:solidFill>
                  <a:schemeClr val="bg1"/>
                </a:solidFill>
              </a:rPr>
              <a:t>Point commun : acteurs intéressés par l’impact des projets (climat, environnement)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Projets pour lesquels on mesure l’impact CO2 et qui respectent un certain cahier des charges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Cadre transparent permettant d’évaluer et comparer les projets</a:t>
            </a:r>
            <a:r>
              <a:rPr lang="fr-FR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511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480457" y="1303866"/>
            <a:ext cx="9971314" cy="237844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fr-FR" sz="3200" b="1" dirty="0">
                <a:solidFill>
                  <a:srgbClr val="4675B9"/>
                </a:solidFill>
              </a:rPr>
              <a:t>Le site du MTES pour faciliter la rencontre entre porteur de projet et financeur </a:t>
            </a:r>
            <a:endParaRPr lang="fr-FR" sz="1200" b="1" dirty="0">
              <a:solidFill>
                <a:srgbClr val="4675B9"/>
              </a:solidFill>
            </a:endParaRP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Le financeur contacte le porteur de projet grâce au </a:t>
            </a:r>
            <a:r>
              <a:rPr lang="fr-FR" sz="2000" b="1" dirty="0"/>
              <a:t>registre</a:t>
            </a:r>
            <a:r>
              <a:rPr lang="fr-FR" sz="2000" dirty="0"/>
              <a:t> tenu par le ministère</a:t>
            </a:r>
            <a:endParaRPr lang="fr-FR" sz="105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015" y="3350806"/>
            <a:ext cx="4429125" cy="28003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179" y="3175687"/>
            <a:ext cx="4089389" cy="34759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69894" y="6282336"/>
            <a:ext cx="5816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4"/>
              </a:rPr>
              <a:t>https://www.ecologique-solidaire.gouv.fr/label-bas-carbone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9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451429" y="1303866"/>
            <a:ext cx="9971314" cy="508242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fr-FR" sz="3500" b="1" dirty="0">
                <a:solidFill>
                  <a:srgbClr val="4675B9"/>
                </a:solidFill>
              </a:rPr>
              <a:t>Le financement</a:t>
            </a:r>
          </a:p>
          <a:p>
            <a:pPr>
              <a:lnSpc>
                <a:spcPct val="120000"/>
              </a:lnSpc>
            </a:pPr>
            <a:endParaRPr lang="fr-FR" sz="1300" b="1" dirty="0">
              <a:solidFill>
                <a:srgbClr val="4675B9"/>
              </a:solidFill>
            </a:endParaRP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2500" dirty="0"/>
              <a:t>Une base </a:t>
            </a:r>
            <a:r>
              <a:rPr lang="fr-FR" sz="2500" b="1" dirty="0"/>
              <a:t>contractuelle</a:t>
            </a:r>
            <a:r>
              <a:rPr lang="fr-FR" sz="2500" dirty="0"/>
              <a:t> entre le porteur de projet et le financeur :</a:t>
            </a:r>
          </a:p>
          <a:p>
            <a:pPr marL="742950" lvl="1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2100" dirty="0"/>
              <a:t>Le </a:t>
            </a:r>
            <a:r>
              <a:rPr lang="fr-FR" sz="2100" b="1" dirty="0"/>
              <a:t>prix de la tCO2</a:t>
            </a:r>
            <a:r>
              <a:rPr lang="fr-FR" sz="2100" dirty="0"/>
              <a:t> est fixé de </a:t>
            </a:r>
            <a:r>
              <a:rPr lang="fr-FR" sz="2100" b="1" dirty="0"/>
              <a:t>gré à </a:t>
            </a:r>
            <a:r>
              <a:rPr lang="fr-FR" sz="2100" b="1" dirty="0" smtClean="0"/>
              <a:t>gré,</a:t>
            </a:r>
            <a:r>
              <a:rPr lang="fr-FR" sz="2100" dirty="0" smtClean="0"/>
              <a:t> </a:t>
            </a:r>
            <a:r>
              <a:rPr lang="fr-FR" sz="2100" dirty="0"/>
              <a:t>en </a:t>
            </a:r>
            <a:r>
              <a:rPr lang="fr-FR" sz="2100" dirty="0" smtClean="0"/>
              <a:t>fonction notamment </a:t>
            </a:r>
            <a:r>
              <a:rPr lang="fr-FR" sz="2100" dirty="0"/>
              <a:t>des coûts supportés par le porteur de projet</a:t>
            </a:r>
            <a:endParaRPr lang="fr-FR" sz="2100" b="1" dirty="0"/>
          </a:p>
          <a:p>
            <a:pPr marL="742950" lvl="1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2100" dirty="0"/>
              <a:t>Le financement peut intervenir en début ou en cours de projet : lors de la labellisation du projet, lors de la vérification des réductions d’émissions, etc.</a:t>
            </a:r>
            <a:endParaRPr lang="fr-FR" sz="1200" dirty="0"/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2500" dirty="0" smtClean="0"/>
              <a:t>Les réductions </a:t>
            </a:r>
            <a:r>
              <a:rPr lang="fr-FR" sz="2500" dirty="0"/>
              <a:t>d’émissions sont « reconnues » officiellement et inscrites sur un </a:t>
            </a:r>
            <a:r>
              <a:rPr lang="fr-FR" sz="2500" b="1" dirty="0"/>
              <a:t>registre </a:t>
            </a:r>
            <a:r>
              <a:rPr lang="fr-FR" sz="2500" dirty="0"/>
              <a:t>tenu par le ministère : elles sont alors </a:t>
            </a:r>
            <a:r>
              <a:rPr lang="fr-FR" sz="2500" b="1" dirty="0"/>
              <a:t>incessibles</a:t>
            </a: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fr-FR" sz="1200" dirty="0"/>
          </a:p>
          <a:p>
            <a:pPr marL="0" lvl="1" algn="l">
              <a:lnSpc>
                <a:spcPct val="120000"/>
              </a:lnSpc>
              <a:spcBef>
                <a:spcPts val="1000"/>
              </a:spcBef>
            </a:pPr>
            <a:r>
              <a:rPr lang="fr-FR" sz="2500" b="1" dirty="0">
                <a:solidFill>
                  <a:srgbClr val="4675B9"/>
                </a:solidFill>
              </a:rPr>
              <a:t>→ Obligation de déclarer le nom du financeur et le montant des réductions d’émissions achetées pour pouvoir reconnaitre ces dernières et inscrire le nom du financeur sur le registre</a:t>
            </a:r>
            <a:endParaRPr lang="fr-FR" sz="2500" spc="-1" dirty="0">
              <a:uFill>
                <a:solidFill>
                  <a:srgbClr val="FFFFFF"/>
                </a:solidFill>
              </a:uFill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30637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2253549" y="2166331"/>
            <a:ext cx="8237338" cy="10672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5400" b="1" baseline="0" dirty="0">
                <a:solidFill>
                  <a:srgbClr val="4675B9"/>
                </a:solidFill>
                <a:latin typeface="+mn-lt"/>
                <a:cs typeface="Calibri" panose="020F0502020204030204" pitchFamily="34" charset="0"/>
              </a:rPr>
              <a:t>La place du label dans le contexte</a:t>
            </a:r>
            <a:r>
              <a:rPr lang="fr-FR" sz="5400" b="1" dirty="0">
                <a:solidFill>
                  <a:srgbClr val="4675B9"/>
                </a:solidFill>
                <a:latin typeface="+mn-lt"/>
                <a:cs typeface="Calibri" panose="020F0502020204030204" pitchFamily="34" charset="0"/>
              </a:rPr>
              <a:t> des démarches carbone </a:t>
            </a:r>
            <a:r>
              <a:rPr lang="fr-FR" sz="5400" b="1" dirty="0" smtClean="0">
                <a:solidFill>
                  <a:srgbClr val="4675B9"/>
                </a:solidFill>
                <a:latin typeface="+mn-lt"/>
                <a:cs typeface="Calibri" panose="020F0502020204030204" pitchFamily="34" charset="0"/>
              </a:rPr>
              <a:t>internationales</a:t>
            </a:r>
            <a:endParaRPr lang="fr-FR" sz="2400" b="1" dirty="0"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40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976207" y="1800817"/>
            <a:ext cx="10686141" cy="4040025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4675B9"/>
                </a:solidFill>
              </a:rPr>
              <a:t>Un outil pour aider au financement de projets en France </a:t>
            </a:r>
          </a:p>
          <a:p>
            <a:pPr algn="l"/>
            <a:endParaRPr lang="fr-FR" sz="800" b="1" dirty="0">
              <a:solidFill>
                <a:srgbClr val="4675B9"/>
              </a:solidFill>
            </a:endParaRPr>
          </a:p>
          <a:p>
            <a:pPr marL="1258888" indent="-457200" algn="l">
              <a:buFont typeface="Arial" panose="020B0604020202020204" pitchFamily="34" charset="0"/>
              <a:buChar char="•"/>
            </a:pPr>
            <a:r>
              <a:rPr lang="fr-FR" dirty="0"/>
              <a:t>Complémentaire des </a:t>
            </a:r>
            <a:r>
              <a:rPr lang="fr-FR" dirty="0" smtClean="0"/>
              <a:t>labels carbone volontaires internationaux </a:t>
            </a:r>
            <a:r>
              <a:rPr lang="fr-FR" dirty="0"/>
              <a:t>(Kyoto, </a:t>
            </a:r>
            <a:r>
              <a:rPr lang="fr-FR" dirty="0" smtClean="0"/>
              <a:t>Verra, </a:t>
            </a:r>
            <a:r>
              <a:rPr lang="fr-FR" dirty="0"/>
              <a:t>Gold Standard)</a:t>
            </a:r>
          </a:p>
          <a:p>
            <a:pPr marL="1258888" indent="-457200" algn="l">
              <a:buFont typeface="Arial" panose="020B0604020202020204" pitchFamily="34" charset="0"/>
              <a:buChar char="•"/>
            </a:pPr>
            <a:r>
              <a:rPr lang="fr-FR" dirty="0"/>
              <a:t>Non-éligible à CORSIA (mécanisme réglementaire pour l’aviation)</a:t>
            </a:r>
          </a:p>
          <a:p>
            <a:pPr marL="1258888" indent="-457200" algn="l">
              <a:buFont typeface="Arial" panose="020B0604020202020204" pitchFamily="34" charset="0"/>
              <a:buChar char="•"/>
            </a:pPr>
            <a:r>
              <a:rPr lang="fr-FR" dirty="0"/>
              <a:t>Volontaire : en dehors de l’EU ETS et non relié à l’Article 6 de l’Accord de Paris </a:t>
            </a:r>
          </a:p>
          <a:p>
            <a:pPr marL="1258888" indent="-457200" algn="l">
              <a:buFont typeface="Arial" panose="020B0604020202020204" pitchFamily="34" charset="0"/>
              <a:buChar char="•"/>
            </a:pPr>
            <a:r>
              <a:rPr lang="fr-FR" dirty="0"/>
              <a:t>Pas d’actifs cessibles, mais financement de projets sur la base d’un bilan CO2 </a:t>
            </a:r>
          </a:p>
        </p:txBody>
      </p:sp>
    </p:spTree>
    <p:extLst>
      <p:ext uri="{BB962C8B-B14F-4D97-AF65-F5344CB8AC3E}">
        <p14:creationId xmlns:p14="http://schemas.microsoft.com/office/powerpoint/2010/main" val="369561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998838" y="1282844"/>
            <a:ext cx="10515600" cy="55751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sz="4000" b="1" baseline="0" dirty="0">
              <a:solidFill>
                <a:srgbClr val="4675B9"/>
              </a:solidFill>
              <a:latin typeface="+mn-lt"/>
            </a:endParaRPr>
          </a:p>
          <a:p>
            <a:pPr algn="ctr"/>
            <a:endParaRPr lang="fr-FR" sz="4000" b="1" baseline="0" dirty="0">
              <a:solidFill>
                <a:srgbClr val="4675B9"/>
              </a:solidFill>
              <a:latin typeface="+mn-lt"/>
            </a:endParaRPr>
          </a:p>
          <a:p>
            <a:pPr algn="ctr"/>
            <a:r>
              <a:rPr lang="fr-FR" sz="4000" b="1" dirty="0">
                <a:solidFill>
                  <a:srgbClr val="4675B9"/>
                </a:solidFill>
                <a:latin typeface="+mn-lt"/>
              </a:rPr>
              <a:t>MODULE 2 : FONCTIONNEMENT GENERAL DU LABEL BAS CARBONE</a:t>
            </a:r>
            <a:endParaRPr lang="fr-FR" sz="2400" b="1" baseline="0" dirty="0">
              <a:solidFill>
                <a:srgbClr val="4675B9"/>
              </a:solidFill>
              <a:latin typeface="+mn-lt"/>
            </a:endParaRPr>
          </a:p>
          <a:p>
            <a:pPr algn="ctr"/>
            <a:endParaRPr lang="fr-FR" sz="4000" b="1" baseline="0" dirty="0">
              <a:solidFill>
                <a:srgbClr val="4675B9"/>
              </a:solidFill>
              <a:latin typeface="+mn-lt"/>
            </a:endParaRPr>
          </a:p>
          <a:p>
            <a:pPr algn="ctr"/>
            <a:endParaRPr lang="fr-FR" sz="200" b="1" baseline="0" dirty="0">
              <a:solidFill>
                <a:srgbClr val="4675B9"/>
              </a:solidFill>
              <a:latin typeface="+mn-lt"/>
            </a:endParaRPr>
          </a:p>
          <a:p>
            <a:pPr lvl="0" algn="ctr"/>
            <a:r>
              <a:rPr lang="fr-FR" sz="2400" b="1" cap="small" dirty="0">
                <a:latin typeface="Arial Nova Cond" panose="020B0506020202020204" pitchFamily="34" charset="0"/>
              </a:rPr>
              <a:t>Direction Générale de l’Énergie et du Climat (DGEC)</a:t>
            </a:r>
          </a:p>
          <a:p>
            <a:pPr lvl="0" algn="ctr"/>
            <a:r>
              <a:rPr lang="fr-FR" sz="2400" b="1" cap="small" dirty="0">
                <a:latin typeface="Arial Nova Cond" panose="020B0506020202020204" pitchFamily="34" charset="0"/>
              </a:rPr>
              <a:t>Institut de l’Économie pour le Climat (I4CE)</a:t>
            </a:r>
          </a:p>
          <a:p>
            <a:pPr lvl="0" algn="ctr"/>
            <a:endParaRPr lang="fr-FR" sz="500" b="1" dirty="0">
              <a:latin typeface="+mn-lt"/>
            </a:endParaRPr>
          </a:p>
        </p:txBody>
      </p:sp>
      <p:pic>
        <p:nvPicPr>
          <p:cNvPr id="3" name="Picture 2" descr="Agrisource | i4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843" y="5313349"/>
            <a:ext cx="771384" cy="107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23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192274" y="1508277"/>
            <a:ext cx="9973732" cy="5096934"/>
          </a:xfrm>
        </p:spPr>
        <p:txBody>
          <a:bodyPr>
            <a:normAutofit/>
          </a:bodyPr>
          <a:lstStyle/>
          <a:p>
            <a:r>
              <a:rPr lang="fr-FR" sz="3000" b="1" dirty="0" smtClean="0">
                <a:solidFill>
                  <a:srgbClr val="4675B9"/>
                </a:solidFill>
              </a:rPr>
              <a:t>Bienvenue à notre webinaire !</a:t>
            </a:r>
          </a:p>
          <a:p>
            <a:endParaRPr lang="fr-FR" sz="3000" b="1" dirty="0">
              <a:solidFill>
                <a:srgbClr val="4675B9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3000" dirty="0" smtClean="0">
                <a:solidFill>
                  <a:srgbClr val="4675B9"/>
                </a:solidFill>
              </a:rPr>
              <a:t>Vous ne pouvez pas activer vos micros et vidéos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3000" dirty="0" smtClean="0">
                <a:solidFill>
                  <a:srgbClr val="4675B9"/>
                </a:solidFill>
              </a:rPr>
              <a:t>Vous pouvez poser vos questions par écrit dans l’espace ‘questions’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3000" dirty="0" smtClean="0">
                <a:solidFill>
                  <a:srgbClr val="4675B9"/>
                </a:solidFill>
              </a:rPr>
              <a:t>Nous aurons 2 moments d’échanges, durant lesquels vos questions seront transmises à l’oral aux intervenants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3000" dirty="0" smtClean="0">
                <a:solidFill>
                  <a:srgbClr val="4675B9"/>
                </a:solidFill>
              </a:rPr>
              <a:t>Les supports et la vidéos vous seront envoyés suite au webinaire</a:t>
            </a:r>
            <a:endParaRPr lang="fr-FR" sz="3000" dirty="0">
              <a:solidFill>
                <a:srgbClr val="4675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68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676400" y="2565654"/>
            <a:ext cx="8839200" cy="17754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5400" b="1" baseline="0" dirty="0">
                <a:solidFill>
                  <a:srgbClr val="4675B9"/>
                </a:solidFill>
                <a:latin typeface="+mn-lt"/>
                <a:cs typeface="Calibri" panose="020F0502020204030204" pitchFamily="34" charset="0"/>
              </a:rPr>
              <a:t>Les grands</a:t>
            </a:r>
            <a:r>
              <a:rPr lang="fr-FR" sz="5400" b="1" dirty="0">
                <a:solidFill>
                  <a:srgbClr val="4675B9"/>
                </a:solidFill>
                <a:latin typeface="+mn-lt"/>
                <a:cs typeface="Calibri" panose="020F0502020204030204" pitchFamily="34" charset="0"/>
              </a:rPr>
              <a:t> principes</a:t>
            </a:r>
            <a:endParaRPr lang="fr-FR" sz="2400" b="1" dirty="0"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1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524000" y="1491046"/>
            <a:ext cx="9144000" cy="473675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4675B9"/>
                </a:solidFill>
              </a:rPr>
              <a:t>Que regarde le Label Bas-Carbone? </a:t>
            </a:r>
          </a:p>
        </p:txBody>
      </p:sp>
      <p:grpSp>
        <p:nvGrpSpPr>
          <p:cNvPr id="3" name="Groupe 5"/>
          <p:cNvGrpSpPr>
            <a:grpSpLocks/>
          </p:cNvGrpSpPr>
          <p:nvPr/>
        </p:nvGrpSpPr>
        <p:grpSpPr bwMode="auto">
          <a:xfrm>
            <a:off x="4797347" y="2422266"/>
            <a:ext cx="5586860" cy="2885345"/>
            <a:chOff x="3071974" y="2608454"/>
            <a:chExt cx="5107482" cy="2551393"/>
          </a:xfrm>
        </p:grpSpPr>
        <p:sp>
          <p:nvSpPr>
            <p:cNvPr id="4" name="ZoneTexte 17"/>
            <p:cNvSpPr txBox="1">
              <a:spLocks noChangeArrowheads="1"/>
            </p:cNvSpPr>
            <p:nvPr/>
          </p:nvSpPr>
          <p:spPr bwMode="auto">
            <a:xfrm>
              <a:off x="6028043" y="3365586"/>
              <a:ext cx="1919127" cy="2514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§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504200" fontAlgn="auto"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lang="fr-FR" altLang="fr-FR" sz="1544" b="0" i="1" dirty="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rPr>
                <a:t>Scénario de référence</a:t>
              </a:r>
            </a:p>
          </p:txBody>
        </p:sp>
        <p:sp>
          <p:nvSpPr>
            <p:cNvPr id="5" name="Rectangle 4"/>
            <p:cNvSpPr/>
            <p:nvPr/>
          </p:nvSpPr>
          <p:spPr>
            <a:xfrm rot="174263">
              <a:off x="4593989" y="3779664"/>
              <a:ext cx="1312102" cy="268124"/>
            </a:xfrm>
            <a:prstGeom prst="rect">
              <a:avLst/>
            </a:prstGeom>
            <a:pattFill prst="wdUpDiag">
              <a:fgClr>
                <a:schemeClr val="accent6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04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985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6" name="Connecteur droit avec flèche 5"/>
            <p:cNvCxnSpPr/>
            <p:nvPr/>
          </p:nvCxnSpPr>
          <p:spPr>
            <a:xfrm>
              <a:off x="3418760" y="4652069"/>
              <a:ext cx="374594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avec flèche 6"/>
            <p:cNvCxnSpPr/>
            <p:nvPr/>
          </p:nvCxnSpPr>
          <p:spPr>
            <a:xfrm flipV="1">
              <a:off x="3440786" y="2636467"/>
              <a:ext cx="0" cy="20156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orme libre 7"/>
            <p:cNvSpPr/>
            <p:nvPr/>
          </p:nvSpPr>
          <p:spPr>
            <a:xfrm>
              <a:off x="3495850" y="3659608"/>
              <a:ext cx="3901694" cy="238777"/>
            </a:xfrm>
            <a:custGeom>
              <a:avLst/>
              <a:gdLst>
                <a:gd name="connsiteX0" fmla="*/ 0 w 3812736"/>
                <a:gd name="connsiteY0" fmla="*/ 1107547 h 1107547"/>
                <a:gd name="connsiteX1" fmla="*/ 709863 w 3812736"/>
                <a:gd name="connsiteY1" fmla="*/ 650347 h 1107547"/>
                <a:gd name="connsiteX2" fmla="*/ 3392906 w 3812736"/>
                <a:gd name="connsiteY2" fmla="*/ 84862 h 1107547"/>
                <a:gd name="connsiteX3" fmla="*/ 3765885 w 3812736"/>
                <a:gd name="connsiteY3" fmla="*/ 12673 h 1107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2736" h="1107547">
                  <a:moveTo>
                    <a:pt x="0" y="1107547"/>
                  </a:moveTo>
                  <a:cubicBezTo>
                    <a:pt x="72189" y="964170"/>
                    <a:pt x="144379" y="820794"/>
                    <a:pt x="709863" y="650347"/>
                  </a:cubicBezTo>
                  <a:cubicBezTo>
                    <a:pt x="1275347" y="479899"/>
                    <a:pt x="2883569" y="191141"/>
                    <a:pt x="3392906" y="84862"/>
                  </a:cubicBezTo>
                  <a:cubicBezTo>
                    <a:pt x="3902243" y="-21417"/>
                    <a:pt x="3834064" y="-4372"/>
                    <a:pt x="3765885" y="12673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04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985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Forme libre 8"/>
            <p:cNvSpPr/>
            <p:nvPr/>
          </p:nvSpPr>
          <p:spPr>
            <a:xfrm flipV="1">
              <a:off x="3475398" y="3911725"/>
              <a:ext cx="4079473" cy="258787"/>
            </a:xfrm>
            <a:custGeom>
              <a:avLst/>
              <a:gdLst>
                <a:gd name="connsiteX0" fmla="*/ 1782 w 4093872"/>
                <a:gd name="connsiteY0" fmla="*/ 580209 h 580209"/>
                <a:gd name="connsiteX1" fmla="*/ 627424 w 4093872"/>
                <a:gd name="connsiteY1" fmla="*/ 399735 h 580209"/>
                <a:gd name="connsiteX2" fmla="*/ 3851888 w 4093872"/>
                <a:gd name="connsiteY2" fmla="*/ 26757 h 580209"/>
                <a:gd name="connsiteX3" fmla="*/ 3875951 w 4093872"/>
                <a:gd name="connsiteY3" fmla="*/ 26757 h 580209"/>
                <a:gd name="connsiteX4" fmla="*/ 3984235 w 4093872"/>
                <a:gd name="connsiteY4" fmla="*/ 2693 h 580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3872" h="580209">
                  <a:moveTo>
                    <a:pt x="1782" y="580209"/>
                  </a:moveTo>
                  <a:cubicBezTo>
                    <a:pt x="-6239" y="536093"/>
                    <a:pt x="-14260" y="491977"/>
                    <a:pt x="627424" y="399735"/>
                  </a:cubicBezTo>
                  <a:cubicBezTo>
                    <a:pt x="1269108" y="307493"/>
                    <a:pt x="3310467" y="88920"/>
                    <a:pt x="3851888" y="26757"/>
                  </a:cubicBezTo>
                  <a:cubicBezTo>
                    <a:pt x="4393309" y="-35406"/>
                    <a:pt x="3853893" y="30768"/>
                    <a:pt x="3875951" y="26757"/>
                  </a:cubicBezTo>
                  <a:cubicBezTo>
                    <a:pt x="3898009" y="22746"/>
                    <a:pt x="3941122" y="12719"/>
                    <a:pt x="3984235" y="269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04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985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0" name="Connecteur droit 9"/>
            <p:cNvCxnSpPr/>
            <p:nvPr/>
          </p:nvCxnSpPr>
          <p:spPr>
            <a:xfrm>
              <a:off x="4573536" y="3330122"/>
              <a:ext cx="0" cy="1321947"/>
            </a:xfrm>
            <a:prstGeom prst="line">
              <a:avLst/>
            </a:prstGeom>
            <a:ln w="28575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 flipH="1">
              <a:off x="5937556" y="3068667"/>
              <a:ext cx="3147" cy="1583402"/>
            </a:xfrm>
            <a:prstGeom prst="line">
              <a:avLst/>
            </a:prstGeom>
            <a:ln w="28575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14"/>
            <p:cNvSpPr txBox="1">
              <a:spLocks noChangeArrowheads="1"/>
            </p:cNvSpPr>
            <p:nvPr/>
          </p:nvSpPr>
          <p:spPr bwMode="auto">
            <a:xfrm rot="16200000">
              <a:off x="2773068" y="3731781"/>
              <a:ext cx="894340" cy="296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§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504200" fontAlgn="auto"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lang="fr-FR" altLang="fr-FR" sz="1544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rPr>
                <a:t>Emissions</a:t>
              </a:r>
            </a:p>
          </p:txBody>
        </p:sp>
        <p:sp>
          <p:nvSpPr>
            <p:cNvPr id="13" name="ZoneTexte 15"/>
            <p:cNvSpPr txBox="1">
              <a:spLocks noChangeArrowheads="1"/>
            </p:cNvSpPr>
            <p:nvPr/>
          </p:nvSpPr>
          <p:spPr bwMode="auto">
            <a:xfrm>
              <a:off x="6247049" y="4673815"/>
              <a:ext cx="726105" cy="25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§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504200" fontAlgn="auto"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lang="fr-FR" altLang="fr-FR" sz="1544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rPr>
                <a:t>Temps</a:t>
              </a:r>
            </a:p>
          </p:txBody>
        </p:sp>
        <p:sp>
          <p:nvSpPr>
            <p:cNvPr id="14" name="ZoneTexte 16"/>
            <p:cNvSpPr txBox="1">
              <a:spLocks noChangeArrowheads="1"/>
            </p:cNvSpPr>
            <p:nvPr/>
          </p:nvSpPr>
          <p:spPr bwMode="auto">
            <a:xfrm>
              <a:off x="4427887" y="4657949"/>
              <a:ext cx="1719598" cy="501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§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504200" fontAlgn="auto"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lang="fr-FR" altLang="fr-FR" sz="1544" dirty="0">
                  <a:solidFill>
                    <a:srgbClr val="4675B9"/>
                  </a:solidFill>
                  <a:latin typeface="Arial" panose="020B0604020202020204" pitchFamily="34" charset="0"/>
                  <a:ea typeface="+mn-ea"/>
                  <a:cs typeface="+mn-cs"/>
                </a:rPr>
                <a:t>Période</a:t>
              </a:r>
              <a:r>
                <a:rPr lang="fr-FR" altLang="fr-FR" sz="1544" dirty="0">
                  <a:solidFill>
                    <a:srgbClr val="7030A0"/>
                  </a:solidFill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lang="fr-FR" altLang="fr-FR" sz="1544" dirty="0">
                  <a:solidFill>
                    <a:srgbClr val="4675B9"/>
                  </a:solidFill>
                  <a:latin typeface="Arial" panose="020B0604020202020204" pitchFamily="34" charset="0"/>
                  <a:ea typeface="+mn-ea"/>
                  <a:cs typeface="+mn-cs"/>
                </a:rPr>
                <a:t>d’accréditation</a:t>
              </a:r>
            </a:p>
          </p:txBody>
        </p:sp>
        <p:sp>
          <p:nvSpPr>
            <p:cNvPr id="15" name="ZoneTexte 33"/>
            <p:cNvSpPr txBox="1">
              <a:spLocks noChangeArrowheads="1"/>
            </p:cNvSpPr>
            <p:nvPr/>
          </p:nvSpPr>
          <p:spPr bwMode="auto">
            <a:xfrm rot="173578">
              <a:off x="5845553" y="4194657"/>
              <a:ext cx="1789476" cy="251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504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altLang="fr-FR" sz="1544" i="1" dirty="0">
                  <a:solidFill>
                    <a:srgbClr val="3F3F3F"/>
                  </a:solidFill>
                  <a:ea typeface="+mn-ea"/>
                </a:rPr>
                <a:t>Scénario avec projet</a:t>
              </a:r>
            </a:p>
          </p:txBody>
        </p:sp>
        <p:cxnSp>
          <p:nvCxnSpPr>
            <p:cNvPr id="16" name="Connecteur droit avec flèche 15"/>
            <p:cNvCxnSpPr/>
            <p:nvPr/>
          </p:nvCxnSpPr>
          <p:spPr>
            <a:xfrm flipV="1">
              <a:off x="5567838" y="3139367"/>
              <a:ext cx="811804" cy="589607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Texte 35"/>
            <p:cNvSpPr txBox="1">
              <a:spLocks noChangeArrowheads="1"/>
            </p:cNvSpPr>
            <p:nvPr/>
          </p:nvSpPr>
          <p:spPr bwMode="auto">
            <a:xfrm>
              <a:off x="4482822" y="2608454"/>
              <a:ext cx="3696634" cy="501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504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altLang="fr-FR" sz="1544" b="1" dirty="0">
                  <a:solidFill>
                    <a:srgbClr val="A2CD85"/>
                  </a:solidFill>
                  <a:ea typeface="+mn-ea"/>
                </a:rPr>
                <a:t>Réduction d’émissions </a:t>
              </a:r>
            </a:p>
            <a:p>
              <a:pPr algn="ctr" defTabSz="504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altLang="fr-FR" sz="1544" b="1" dirty="0">
                  <a:solidFill>
                    <a:srgbClr val="A2CD85"/>
                  </a:solidFill>
                  <a:ea typeface="+mn-ea"/>
                </a:rPr>
                <a:t>certifiées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344634" y="2781510"/>
            <a:ext cx="2415954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4675B9"/>
                </a:solidFill>
              </a:rPr>
              <a:t>1. L’impact carbone d’un projet/d’une action 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884553" y="5443009"/>
            <a:ext cx="9141802" cy="12552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15125" indent="-315125" defTabSz="504200" fontAlgn="auto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fr-FR" sz="1764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Scénario de référence </a:t>
            </a:r>
            <a:r>
              <a:rPr lang="fr-FR" sz="1764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: sans introduction de nouvelles pratiques; suit la tendance; respecte a minima la réglementation.</a:t>
            </a:r>
          </a:p>
          <a:p>
            <a:pPr marL="315125" indent="-315125" defTabSz="504200" fontAlgn="auto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fr-FR" sz="1764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Scénario de projet </a:t>
            </a:r>
            <a:r>
              <a:rPr lang="fr-FR" sz="1764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: avec introduction de nouvelles pratiques (boisement, optimisation de la fertilisation azotée, plantation de haies, etc.)</a:t>
            </a:r>
          </a:p>
        </p:txBody>
      </p:sp>
    </p:spTree>
    <p:extLst>
      <p:ext uri="{BB962C8B-B14F-4D97-AF65-F5344CB8AC3E}">
        <p14:creationId xmlns:p14="http://schemas.microsoft.com/office/powerpoint/2010/main" val="251974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111917" y="2372954"/>
            <a:ext cx="7833359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defTabSz="504200" fontAlgn="auto">
              <a:spcBef>
                <a:spcPts val="331"/>
              </a:spcBef>
              <a:spcAft>
                <a:spcPts val="331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200" b="1" dirty="0">
                <a:solidFill>
                  <a:srgbClr val="4675B9"/>
                </a:solidFill>
                <a:latin typeface="Calibri"/>
              </a:rPr>
              <a:t>l’additionnalité</a:t>
            </a:r>
            <a:r>
              <a:rPr lang="fr-FR" altLang="fr-FR" sz="2200" b="1" dirty="0">
                <a:solidFill>
                  <a:prstClr val="black"/>
                </a:solidFill>
                <a:latin typeface="Calibri"/>
              </a:rPr>
              <a:t> : </a:t>
            </a:r>
            <a:r>
              <a:rPr lang="fr-FR" altLang="fr-FR" sz="2200" dirty="0">
                <a:solidFill>
                  <a:prstClr val="black"/>
                </a:solidFill>
                <a:latin typeface="Calibri"/>
              </a:rPr>
              <a:t>démontrer que le projet n’aurait pas pu se faire sans l’incitation carbone</a:t>
            </a:r>
          </a:p>
          <a:p>
            <a:pPr lvl="1" indent="-457200" defTabSz="504200">
              <a:spcBef>
                <a:spcPts val="331"/>
              </a:spcBef>
              <a:spcAft>
                <a:spcPts val="331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200" dirty="0">
                <a:solidFill>
                  <a:prstClr val="black"/>
                </a:solidFill>
              </a:rPr>
              <a:t>le </a:t>
            </a:r>
            <a:r>
              <a:rPr lang="fr-FR" altLang="fr-FR" sz="2200" b="1" dirty="0">
                <a:solidFill>
                  <a:srgbClr val="4675B9"/>
                </a:solidFill>
                <a:latin typeface="Calibri"/>
              </a:rPr>
              <a:t>suivi des émissions et de la séquestration</a:t>
            </a:r>
          </a:p>
          <a:p>
            <a:pPr lvl="1" indent="-457200" defTabSz="504200">
              <a:spcBef>
                <a:spcPts val="331"/>
              </a:spcBef>
              <a:spcAft>
                <a:spcPts val="331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200" dirty="0">
                <a:solidFill>
                  <a:prstClr val="black"/>
                </a:solidFill>
              </a:rPr>
              <a:t>la </a:t>
            </a:r>
            <a:r>
              <a:rPr lang="fr-FR" altLang="fr-FR" sz="2200" b="1" dirty="0">
                <a:solidFill>
                  <a:srgbClr val="4675B9"/>
                </a:solidFill>
                <a:latin typeface="Calibri"/>
              </a:rPr>
              <a:t>vérification par un tiers </a:t>
            </a:r>
            <a:r>
              <a:rPr lang="fr-FR" altLang="fr-FR" sz="2200" dirty="0">
                <a:solidFill>
                  <a:prstClr val="black"/>
                </a:solidFill>
              </a:rPr>
              <a:t>pour pouvoir prétendre à des crédits carbone</a:t>
            </a:r>
          </a:p>
          <a:p>
            <a:pPr lvl="1" indent="-457200" defTabSz="504200">
              <a:spcBef>
                <a:spcPts val="331"/>
              </a:spcBef>
              <a:spcAft>
                <a:spcPts val="331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200" dirty="0">
                <a:solidFill>
                  <a:prstClr val="black"/>
                </a:solidFill>
              </a:rPr>
              <a:t>la</a:t>
            </a:r>
            <a:r>
              <a:rPr lang="fr-FR" altLang="fr-FR" sz="2200" b="1" dirty="0">
                <a:solidFill>
                  <a:prstClr val="black"/>
                </a:solidFill>
              </a:rPr>
              <a:t> </a:t>
            </a:r>
            <a:r>
              <a:rPr lang="fr-FR" altLang="fr-FR" sz="2200" b="1" dirty="0">
                <a:solidFill>
                  <a:srgbClr val="4675B9"/>
                </a:solidFill>
                <a:latin typeface="Calibri"/>
              </a:rPr>
              <a:t>traçabilité</a:t>
            </a:r>
            <a:r>
              <a:rPr lang="fr-FR" altLang="fr-FR" sz="2200" b="1" dirty="0">
                <a:solidFill>
                  <a:prstClr val="black"/>
                </a:solidFill>
              </a:rPr>
              <a:t> </a:t>
            </a:r>
            <a:r>
              <a:rPr lang="fr-FR" altLang="fr-FR" sz="2200" dirty="0">
                <a:solidFill>
                  <a:prstClr val="black"/>
                </a:solidFill>
              </a:rPr>
              <a:t>des </a:t>
            </a:r>
            <a:r>
              <a:rPr lang="fr-FR" altLang="fr-FR" sz="2200" dirty="0" smtClean="0">
                <a:solidFill>
                  <a:prstClr val="black"/>
                </a:solidFill>
              </a:rPr>
              <a:t>réductions d’émission avec </a:t>
            </a:r>
            <a:r>
              <a:rPr lang="fr-FR" altLang="fr-FR" sz="2200" dirty="0">
                <a:solidFill>
                  <a:prstClr val="black"/>
                </a:solidFill>
              </a:rPr>
              <a:t>mise en place d’un registre permettant d’éviter le risque de double compte </a:t>
            </a:r>
          </a:p>
          <a:p>
            <a:pPr lvl="1" indent="-457200" defTabSz="504200">
              <a:spcBef>
                <a:spcPts val="331"/>
              </a:spcBef>
              <a:spcAft>
                <a:spcPts val="331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200" dirty="0">
                <a:solidFill>
                  <a:prstClr val="black"/>
                </a:solidFill>
              </a:rPr>
              <a:t>la </a:t>
            </a:r>
            <a:r>
              <a:rPr lang="fr-FR" altLang="fr-FR" sz="2200" b="1" dirty="0">
                <a:solidFill>
                  <a:srgbClr val="4675B9"/>
                </a:solidFill>
                <a:latin typeface="Calibri"/>
              </a:rPr>
              <a:t>permanence</a:t>
            </a:r>
            <a:r>
              <a:rPr lang="fr-FR" altLang="fr-FR" sz="2200" b="1" dirty="0">
                <a:solidFill>
                  <a:prstClr val="black"/>
                </a:solidFill>
              </a:rPr>
              <a:t> </a:t>
            </a:r>
            <a:r>
              <a:rPr lang="fr-FR" altLang="fr-FR" sz="2200" dirty="0">
                <a:solidFill>
                  <a:prstClr val="black"/>
                </a:solidFill>
              </a:rPr>
              <a:t>des réductions d’émissions ou la gestion du risque de non permanence</a:t>
            </a:r>
          </a:p>
          <a:p>
            <a:pPr lvl="1" indent="-457200" defTabSz="504200">
              <a:spcBef>
                <a:spcPts val="331"/>
              </a:spcBef>
              <a:spcAft>
                <a:spcPts val="331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200" dirty="0">
                <a:solidFill>
                  <a:prstClr val="black"/>
                </a:solidFill>
              </a:rPr>
              <a:t>La présence de </a:t>
            </a:r>
            <a:r>
              <a:rPr lang="fr-FR" altLang="fr-FR" sz="2200" b="1" dirty="0" err="1">
                <a:solidFill>
                  <a:srgbClr val="4675B9"/>
                </a:solidFill>
                <a:latin typeface="Calibri"/>
              </a:rPr>
              <a:t>co</a:t>
            </a:r>
            <a:r>
              <a:rPr lang="fr-FR" altLang="fr-FR" sz="2200" b="1" dirty="0">
                <a:solidFill>
                  <a:srgbClr val="4675B9"/>
                </a:solidFill>
                <a:latin typeface="Calibri"/>
              </a:rPr>
              <a:t>-bénéfices sociaux et environnementaux </a:t>
            </a:r>
            <a:r>
              <a:rPr lang="fr-FR" altLang="fr-FR" sz="2200" dirty="0">
                <a:solidFill>
                  <a:prstClr val="black"/>
                </a:solidFill>
              </a:rPr>
              <a:t>(biodiversité, eau, emploi…) </a:t>
            </a:r>
            <a:endParaRPr lang="fr-FR" altLang="fr-FR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ous-titre 1"/>
          <p:cNvSpPr>
            <a:spLocks noGrp="1"/>
          </p:cNvSpPr>
          <p:nvPr>
            <p:ph type="subTitle" idx="1"/>
          </p:nvPr>
        </p:nvSpPr>
        <p:spPr>
          <a:xfrm>
            <a:off x="1610497" y="1528119"/>
            <a:ext cx="9144000" cy="473675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4675B9"/>
                </a:solidFill>
              </a:rPr>
              <a:t>Que regarde le Label Bas-Carbone?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79157" y="3231212"/>
            <a:ext cx="2415954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4675B9"/>
                </a:solidFill>
              </a:rPr>
              <a:t>2. Le respect de différents critères de qualité</a:t>
            </a:r>
          </a:p>
        </p:txBody>
      </p:sp>
    </p:spTree>
    <p:extLst>
      <p:ext uri="{BB962C8B-B14F-4D97-AF65-F5344CB8AC3E}">
        <p14:creationId xmlns:p14="http://schemas.microsoft.com/office/powerpoint/2010/main" val="148776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362906" y="1321489"/>
            <a:ext cx="9973732" cy="5329163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4675B9"/>
                </a:solidFill>
              </a:rPr>
              <a:t>Le label reconnaît différents types de réductions d’émissions pour prendre en compte tous les leviers </a:t>
            </a:r>
            <a:endParaRPr lang="fr-FR" sz="2200" dirty="0"/>
          </a:p>
          <a:p>
            <a:pPr marL="6867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100" spc="-1" dirty="0"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marL="686700" indent="-3429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200" spc="-1" dirty="0">
                <a:uFill>
                  <a:solidFill>
                    <a:srgbClr val="FFFFFF"/>
                  </a:solidFill>
                </a:uFill>
                <a:ea typeface="DejaVu Sans"/>
              </a:rPr>
              <a:t>Reconnues après </a:t>
            </a:r>
            <a:r>
              <a:rPr lang="fr-FR" sz="2200" b="1" spc="-1" dirty="0">
                <a:uFill>
                  <a:solidFill>
                    <a:srgbClr val="FFFFFF"/>
                  </a:solidFill>
                </a:uFill>
                <a:ea typeface="DejaVu Sans"/>
              </a:rPr>
              <a:t>vérification par un auditeur compétent et indépendant</a:t>
            </a:r>
          </a:p>
        </p:txBody>
      </p:sp>
      <p:sp>
        <p:nvSpPr>
          <p:cNvPr id="3" name="CustomShape 5"/>
          <p:cNvSpPr/>
          <p:nvPr/>
        </p:nvSpPr>
        <p:spPr>
          <a:xfrm>
            <a:off x="2036234" y="3112287"/>
            <a:ext cx="8305800" cy="2997201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844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77933C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Réductions de l’empreinte</a:t>
            </a:r>
            <a:endParaRPr lang="fr-FR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" name="CustomShape 6"/>
          <p:cNvSpPr/>
          <p:nvPr/>
        </p:nvSpPr>
        <p:spPr>
          <a:xfrm>
            <a:off x="2282652" y="3386860"/>
            <a:ext cx="1717600" cy="20880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Réductions d’émissions indirectes</a:t>
            </a:r>
            <a:endParaRPr lang="fr-FR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" name="CustomShape 7"/>
          <p:cNvSpPr/>
          <p:nvPr/>
        </p:nvSpPr>
        <p:spPr>
          <a:xfrm>
            <a:off x="4246670" y="3386860"/>
            <a:ext cx="5849194" cy="2088000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2844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fr-FR" sz="2000" b="1" strike="noStrike" spc="-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Réductions d’émissions directes</a:t>
            </a:r>
            <a:endParaRPr lang="fr-FR" sz="2000" strike="noStrike" spc="-1" dirty="0">
              <a:solidFill>
                <a:schemeClr val="accent1">
                  <a:lumMod val="50000"/>
                </a:schemeClr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6" name="CustomShape 8"/>
          <p:cNvSpPr/>
          <p:nvPr/>
        </p:nvSpPr>
        <p:spPr>
          <a:xfrm>
            <a:off x="4521523" y="3601613"/>
            <a:ext cx="2562237" cy="13680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Réductions effectuées</a:t>
            </a:r>
            <a:endParaRPr lang="fr-FR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endParaRPr lang="fr-FR" sz="1400" b="1" i="1" strike="noStrike" spc="-1" dirty="0">
              <a:solidFill>
                <a:srgbClr val="558ED5"/>
              </a:solidFill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fr-FR" sz="1400" b="1" i="1" strike="noStrike" spc="-1" dirty="0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Vérifiées a posteriori</a:t>
            </a:r>
            <a:endParaRPr lang="fr-FR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" name="CustomShape 9"/>
          <p:cNvSpPr/>
          <p:nvPr/>
        </p:nvSpPr>
        <p:spPr>
          <a:xfrm>
            <a:off x="7330178" y="3598108"/>
            <a:ext cx="2471803" cy="13680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Réductions anticipées</a:t>
            </a:r>
            <a:endParaRPr lang="fr-FR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endParaRPr lang="fr-FR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r>
              <a:rPr lang="fr-FR" sz="1400" b="1" i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Vérifiées en amont</a:t>
            </a: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09722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1"/>
          <p:cNvSpPr>
            <a:spLocks noGrp="1"/>
          </p:cNvSpPr>
          <p:nvPr>
            <p:ph type="subTitle" idx="1"/>
          </p:nvPr>
        </p:nvSpPr>
        <p:spPr>
          <a:xfrm>
            <a:off x="1202268" y="1524000"/>
            <a:ext cx="9973732" cy="4951615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4675B9"/>
                </a:solidFill>
              </a:rPr>
              <a:t>La distinction entre </a:t>
            </a:r>
            <a:r>
              <a:rPr lang="fr-FR" sz="3200" b="1" dirty="0" smtClean="0">
                <a:solidFill>
                  <a:srgbClr val="4675B9"/>
                </a:solidFill>
              </a:rPr>
              <a:t>les réductions d’émissions effectuées et anticipées </a:t>
            </a:r>
            <a:endParaRPr lang="fr-FR" sz="3200" b="1" dirty="0">
              <a:solidFill>
                <a:srgbClr val="4675B9"/>
              </a:solidFill>
            </a:endParaRPr>
          </a:p>
          <a:p>
            <a:endParaRPr lang="fr-FR" sz="2200" u="sng" dirty="0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1400388" y="3801688"/>
            <a:ext cx="997373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1400388" y="3595947"/>
            <a:ext cx="411480" cy="411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dirty="0"/>
              <a:t>0</a:t>
            </a:r>
          </a:p>
        </p:txBody>
      </p:sp>
      <p:sp>
        <p:nvSpPr>
          <p:cNvPr id="9" name="Ellipse 8"/>
          <p:cNvSpPr/>
          <p:nvPr/>
        </p:nvSpPr>
        <p:spPr>
          <a:xfrm>
            <a:off x="4143588" y="3595947"/>
            <a:ext cx="411480" cy="411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dirty="0"/>
              <a:t>5</a:t>
            </a:r>
          </a:p>
        </p:txBody>
      </p:sp>
      <p:sp>
        <p:nvSpPr>
          <p:cNvPr id="10" name="Ellipse 9"/>
          <p:cNvSpPr/>
          <p:nvPr/>
        </p:nvSpPr>
        <p:spPr>
          <a:xfrm>
            <a:off x="10422468" y="3595947"/>
            <a:ext cx="411480" cy="411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dirty="0"/>
              <a:t>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7240" y="2621280"/>
            <a:ext cx="164592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Début du projet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26368" y="2621280"/>
            <a:ext cx="164592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Vérification des émissions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805248" y="2621280"/>
            <a:ext cx="164592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Fin du projet</a:t>
            </a:r>
          </a:p>
        </p:txBody>
      </p:sp>
      <p:sp>
        <p:nvSpPr>
          <p:cNvPr id="15" name="Flèche vers le bas 14"/>
          <p:cNvSpPr/>
          <p:nvPr/>
        </p:nvSpPr>
        <p:spPr>
          <a:xfrm>
            <a:off x="2636520" y="4007427"/>
            <a:ext cx="670560" cy="64839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Nuage 15"/>
          <p:cNvSpPr/>
          <p:nvPr/>
        </p:nvSpPr>
        <p:spPr>
          <a:xfrm>
            <a:off x="1813560" y="4844242"/>
            <a:ext cx="2316480" cy="1564871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Réductions d’émissions </a:t>
            </a:r>
            <a:r>
              <a:rPr lang="fr-FR" sz="2000" b="1" dirty="0"/>
              <a:t>effectuées</a:t>
            </a:r>
          </a:p>
        </p:txBody>
      </p:sp>
      <p:sp>
        <p:nvSpPr>
          <p:cNvPr id="17" name="Nuage 16"/>
          <p:cNvSpPr/>
          <p:nvPr/>
        </p:nvSpPr>
        <p:spPr>
          <a:xfrm>
            <a:off x="6330528" y="4844242"/>
            <a:ext cx="2316480" cy="1564871"/>
          </a:xfrm>
          <a:prstGeom prst="cloud">
            <a:avLst/>
          </a:prstGeom>
          <a:ln>
            <a:prstDash val="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Réductions d’émissions </a:t>
            </a:r>
            <a:r>
              <a:rPr lang="fr-FR" sz="2000" b="1" dirty="0"/>
              <a:t>anticipées</a:t>
            </a:r>
          </a:p>
        </p:txBody>
      </p:sp>
      <p:sp>
        <p:nvSpPr>
          <p:cNvPr id="18" name="Flèche vers le bas 17"/>
          <p:cNvSpPr/>
          <p:nvPr/>
        </p:nvSpPr>
        <p:spPr>
          <a:xfrm>
            <a:off x="7153488" y="4007427"/>
            <a:ext cx="670560" cy="648393"/>
          </a:xfrm>
          <a:prstGeom prst="downArrow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 descr="File:Green &lt;strong&gt;tick&lt;/strong&gt; pointed.svg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3791" y="10650204"/>
            <a:ext cx="62326" cy="62326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88029" y="4625222"/>
            <a:ext cx="705459" cy="766849"/>
          </a:xfrm>
          <a:prstGeom prst="rect">
            <a:avLst/>
          </a:prstGeom>
        </p:spPr>
      </p:pic>
      <p:pic>
        <p:nvPicPr>
          <p:cNvPr id="21" name="Picture 10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751" y="2731899"/>
            <a:ext cx="672297" cy="73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es clés pour récolter et conserver la luzerne - Entrai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181" y="3006727"/>
            <a:ext cx="984983" cy="54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45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1"/>
          <p:cNvSpPr>
            <a:spLocks noGrp="1"/>
          </p:cNvSpPr>
          <p:nvPr>
            <p:ph type="subTitle" idx="1"/>
          </p:nvPr>
        </p:nvSpPr>
        <p:spPr>
          <a:xfrm>
            <a:off x="1202268" y="1524000"/>
            <a:ext cx="9973732" cy="4951615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4675B9"/>
                </a:solidFill>
              </a:rPr>
              <a:t>La distinction entre les types de réduction d’émissions</a:t>
            </a:r>
          </a:p>
          <a:p>
            <a:endParaRPr lang="fr-FR" sz="2200" u="sng" dirty="0"/>
          </a:p>
        </p:txBody>
      </p:sp>
      <p:sp>
        <p:nvSpPr>
          <p:cNvPr id="21" name="Rectangle à coins arrondis 20"/>
          <p:cNvSpPr/>
          <p:nvPr/>
        </p:nvSpPr>
        <p:spPr>
          <a:xfrm>
            <a:off x="1524000" y="2255520"/>
            <a:ext cx="4617720" cy="1005840"/>
          </a:xfrm>
          <a:prstGeom prst="roundRect">
            <a:avLst>
              <a:gd name="adj" fmla="val 68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Réductions d’émissions </a:t>
            </a:r>
            <a:r>
              <a:rPr lang="fr-FR" sz="2400" b="1" dirty="0"/>
              <a:t>directes</a:t>
            </a:r>
          </a:p>
        </p:txBody>
      </p:sp>
      <p:sp>
        <p:nvSpPr>
          <p:cNvPr id="22" name="Rectangle à coins arrondis 21"/>
          <p:cNvSpPr/>
          <p:nvPr/>
        </p:nvSpPr>
        <p:spPr>
          <a:xfrm>
            <a:off x="6416040" y="2255520"/>
            <a:ext cx="4759960" cy="1005840"/>
          </a:xfrm>
          <a:prstGeom prst="roundRect">
            <a:avLst>
              <a:gd name="adj" fmla="val 68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Réductions d’émissions </a:t>
            </a:r>
            <a:r>
              <a:rPr lang="fr-FR" sz="2400" b="1" dirty="0"/>
              <a:t>indirectes</a:t>
            </a:r>
          </a:p>
        </p:txBody>
      </p:sp>
      <p:sp>
        <p:nvSpPr>
          <p:cNvPr id="23" name="Rectangle à coins arrondis 22"/>
          <p:cNvSpPr/>
          <p:nvPr/>
        </p:nvSpPr>
        <p:spPr>
          <a:xfrm>
            <a:off x="1524000" y="3359726"/>
            <a:ext cx="4617720" cy="2995353"/>
          </a:xfrm>
          <a:prstGeom prst="roundRect">
            <a:avLst>
              <a:gd name="adj" fmla="val 228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i="1" dirty="0"/>
              <a:t>Scope 1</a:t>
            </a:r>
          </a:p>
          <a:p>
            <a:pPr algn="ctr"/>
            <a:endParaRPr lang="fr-FR" sz="2400" b="1" dirty="0"/>
          </a:p>
          <a:p>
            <a:pPr algn="ctr"/>
            <a:r>
              <a:rPr lang="fr-FR" sz="2400" dirty="0"/>
              <a:t>Contribution </a:t>
            </a:r>
            <a:r>
              <a:rPr lang="fr-FR" sz="2400" b="1" dirty="0"/>
              <a:t>directe</a:t>
            </a:r>
            <a:r>
              <a:rPr lang="fr-FR" sz="2400" dirty="0"/>
              <a:t> du projet sur les émissions de gaz à effet de serre </a:t>
            </a:r>
            <a:r>
              <a:rPr lang="fr-FR" sz="2400" b="1" dirty="0"/>
              <a:t>générées par ses activités</a:t>
            </a:r>
            <a:r>
              <a:rPr lang="fr-FR" sz="2400" dirty="0"/>
              <a:t> en propre</a:t>
            </a:r>
            <a:endParaRPr lang="fr-FR" sz="2400" b="1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6416040" y="3359725"/>
            <a:ext cx="4759960" cy="2995353"/>
          </a:xfrm>
          <a:prstGeom prst="roundRect">
            <a:avLst>
              <a:gd name="adj" fmla="val 228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i="1" dirty="0"/>
              <a:t>Scope 2 et 3</a:t>
            </a:r>
          </a:p>
          <a:p>
            <a:pPr algn="ctr"/>
            <a:endParaRPr lang="fr-FR" sz="2400" b="1" dirty="0"/>
          </a:p>
          <a:p>
            <a:pPr algn="ctr"/>
            <a:r>
              <a:rPr lang="fr-FR" sz="2400" dirty="0"/>
              <a:t>Contribution </a:t>
            </a:r>
            <a:r>
              <a:rPr lang="fr-FR" sz="2400" b="1" dirty="0"/>
              <a:t>indirecte</a:t>
            </a:r>
            <a:r>
              <a:rPr lang="fr-FR" sz="2400" dirty="0"/>
              <a:t> du projet sur les émissions de gaz à effet de serre sur </a:t>
            </a:r>
            <a:r>
              <a:rPr lang="fr-FR" sz="2400" b="1" dirty="0"/>
              <a:t>l’amont ou l’aval de sa chaîne de valeur</a:t>
            </a:r>
          </a:p>
        </p:txBody>
      </p:sp>
    </p:spTree>
    <p:extLst>
      <p:ext uri="{BB962C8B-B14F-4D97-AF65-F5344CB8AC3E}">
        <p14:creationId xmlns:p14="http://schemas.microsoft.com/office/powerpoint/2010/main" val="1547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202268" y="1303866"/>
            <a:ext cx="9973732" cy="53291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200" b="1" dirty="0">
                <a:solidFill>
                  <a:srgbClr val="4675B9"/>
                </a:solidFill>
              </a:rPr>
              <a:t>La prise en compte des </a:t>
            </a:r>
            <a:r>
              <a:rPr lang="fr-FR" sz="3200" b="1" dirty="0" err="1">
                <a:solidFill>
                  <a:srgbClr val="4675B9"/>
                </a:solidFill>
              </a:rPr>
              <a:t>co</a:t>
            </a:r>
            <a:r>
              <a:rPr lang="fr-FR" sz="3200" b="1" dirty="0">
                <a:solidFill>
                  <a:srgbClr val="4675B9"/>
                </a:solidFill>
              </a:rPr>
              <a:t>-bénéfices</a:t>
            </a:r>
          </a:p>
          <a:p>
            <a:pPr>
              <a:lnSpc>
                <a:spcPct val="100000"/>
              </a:lnSpc>
            </a:pPr>
            <a:endParaRPr lang="fr-FR" sz="3200" b="1" dirty="0">
              <a:solidFill>
                <a:srgbClr val="4675B9"/>
              </a:solidFill>
            </a:endParaRPr>
          </a:p>
          <a:p>
            <a:pPr lvl="1" algn="l">
              <a:lnSpc>
                <a:spcPct val="100000"/>
              </a:lnSpc>
            </a:pPr>
            <a:r>
              <a:rPr lang="fr-FR" sz="2300" dirty="0"/>
              <a:t>Les </a:t>
            </a:r>
            <a:r>
              <a:rPr lang="fr-FR" sz="2300" b="1" dirty="0"/>
              <a:t>impacts négatifs sur l’environnement sont proscrits</a:t>
            </a:r>
            <a:endParaRPr lang="fr-FR" sz="2300" dirty="0"/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500" dirty="0"/>
          </a:p>
          <a:p>
            <a:pPr lvl="1" algn="l">
              <a:lnSpc>
                <a:spcPct val="100000"/>
              </a:lnSpc>
            </a:pPr>
            <a:r>
              <a:rPr lang="fr-FR" sz="2300" dirty="0"/>
              <a:t>Les </a:t>
            </a:r>
            <a:r>
              <a:rPr lang="fr-FR" sz="2300" b="1" dirty="0" err="1"/>
              <a:t>co</a:t>
            </a:r>
            <a:r>
              <a:rPr lang="fr-FR" sz="2300" b="1" dirty="0"/>
              <a:t>-bénéfices environnementaux </a:t>
            </a:r>
            <a:r>
              <a:rPr lang="fr-FR" sz="2300" dirty="0"/>
              <a:t>(biodiversité, qualité de l’eau, préservation des sols etc.) et </a:t>
            </a:r>
            <a:r>
              <a:rPr lang="fr-FR" sz="2300" b="1" dirty="0"/>
              <a:t>socio-économiques</a:t>
            </a:r>
            <a:r>
              <a:rPr lang="fr-FR" sz="2300" dirty="0"/>
              <a:t> des projets peuvent être </a:t>
            </a:r>
            <a:r>
              <a:rPr lang="fr-FR" sz="2300" b="1" dirty="0"/>
              <a:t>valorisés </a:t>
            </a:r>
            <a:r>
              <a:rPr lang="fr-FR" sz="2300" dirty="0"/>
              <a:t>: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dirty="0"/>
              <a:t>Les méthodes définissent des </a:t>
            </a:r>
            <a:r>
              <a:rPr lang="fr-FR" b="1" dirty="0"/>
              <a:t>indicateurs</a:t>
            </a:r>
            <a:r>
              <a:rPr lang="fr-FR" dirty="0"/>
              <a:t> pour suivre ces </a:t>
            </a:r>
            <a:r>
              <a:rPr lang="fr-FR" dirty="0" err="1"/>
              <a:t>co</a:t>
            </a:r>
            <a:r>
              <a:rPr lang="fr-FR" dirty="0"/>
              <a:t>-bénéfices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dirty="0"/>
              <a:t>Les </a:t>
            </a:r>
            <a:r>
              <a:rPr lang="fr-FR" b="1" dirty="0"/>
              <a:t>auditeurs</a:t>
            </a:r>
            <a:r>
              <a:rPr lang="fr-FR" dirty="0"/>
              <a:t> certifient l’atteinte de ces indicateurs lors des vérifications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100" dirty="0"/>
          </a:p>
          <a:p>
            <a:pPr lvl="1" algn="l">
              <a:lnSpc>
                <a:spcPct val="100000"/>
              </a:lnSpc>
            </a:pPr>
            <a:r>
              <a:rPr lang="fr-FR" sz="2300" b="1" dirty="0">
                <a:solidFill>
                  <a:srgbClr val="4675B9"/>
                </a:solidFill>
              </a:rPr>
              <a:t>→ Le porteur de projet peut valoriser ces </a:t>
            </a:r>
            <a:r>
              <a:rPr lang="fr-FR" sz="2300" b="1" dirty="0" err="1">
                <a:solidFill>
                  <a:srgbClr val="4675B9"/>
                </a:solidFill>
              </a:rPr>
              <a:t>co</a:t>
            </a:r>
            <a:r>
              <a:rPr lang="fr-FR" sz="2300" b="1" dirty="0">
                <a:solidFill>
                  <a:srgbClr val="4675B9"/>
                </a:solidFill>
              </a:rPr>
              <a:t>-bénéfices auprès des financeurs de réductions d’émissions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2000" b="1" dirty="0"/>
          </a:p>
          <a:p>
            <a:pPr marL="6867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100" spc="-1" dirty="0">
              <a:uFill>
                <a:solidFill>
                  <a:srgbClr val="FFFFFF"/>
                </a:solidFill>
              </a:uFill>
              <a:ea typeface="DejaVu Sans"/>
            </a:endParaRPr>
          </a:p>
        </p:txBody>
      </p:sp>
      <p:pic>
        <p:nvPicPr>
          <p:cNvPr id="5" name="Image 4" descr="File:France road sign B1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84554" y="2404529"/>
            <a:ext cx="614439" cy="614439"/>
          </a:xfrm>
          <a:prstGeom prst="rect">
            <a:avLst/>
          </a:prstGeom>
        </p:spPr>
      </p:pic>
      <p:pic>
        <p:nvPicPr>
          <p:cNvPr id="6" name="Image 5" descr="File:Green &lt;strong&gt;tick&lt;/strong&gt; pointed.svg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93" y="3326820"/>
            <a:ext cx="615600" cy="61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93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202268" y="1303866"/>
            <a:ext cx="9973732" cy="53291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200" b="1" dirty="0">
                <a:solidFill>
                  <a:srgbClr val="4675B9"/>
                </a:solidFill>
              </a:rPr>
              <a:t>Quelques </a:t>
            </a:r>
            <a:r>
              <a:rPr lang="fr-FR" sz="3200" b="1" dirty="0" smtClean="0">
                <a:solidFill>
                  <a:srgbClr val="4675B9"/>
                </a:solidFill>
              </a:rPr>
              <a:t>exemples…</a:t>
            </a:r>
            <a:endParaRPr lang="fr-FR" sz="1500" b="1" dirty="0">
              <a:solidFill>
                <a:srgbClr val="4675B9"/>
              </a:solidFill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5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2000" b="1" dirty="0"/>
          </a:p>
          <a:p>
            <a:pPr marL="6867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100" spc="-1" dirty="0">
              <a:uFill>
                <a:solidFill>
                  <a:srgbClr val="FFFFFF"/>
                </a:solidFill>
              </a:uFill>
              <a:ea typeface="DejaVu Sans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1752600" y="2407920"/>
            <a:ext cx="4189308" cy="138684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Lutte contre l’érosion des sols (</a:t>
            </a:r>
            <a:r>
              <a:rPr lang="fr-FR" sz="2000" dirty="0" err="1"/>
              <a:t>Carbon</a:t>
            </a:r>
            <a:r>
              <a:rPr lang="fr-FR" sz="2000" dirty="0"/>
              <a:t> Agri)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6505786" y="2407920"/>
            <a:ext cx="4189308" cy="138684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Diagnostic IPB et maintien de la diversité d’essences </a:t>
            </a:r>
            <a:r>
              <a:rPr lang="fr-FR" sz="2000" dirty="0" smtClean="0"/>
              <a:t>(</a:t>
            </a:r>
            <a:r>
              <a:rPr lang="fr-FR" sz="2000" dirty="0"/>
              <a:t>b</a:t>
            </a:r>
            <a:r>
              <a:rPr lang="fr-FR" sz="2000" dirty="0" smtClean="0"/>
              <a:t>alivage, peuplements dégradés)</a:t>
            </a:r>
            <a:endParaRPr lang="fr-FR" sz="2000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1752600" y="4014167"/>
            <a:ext cx="4189308" cy="138684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Recours à l’emploi local (méthodes </a:t>
            </a:r>
            <a:r>
              <a:rPr lang="fr-FR" sz="2000" dirty="0"/>
              <a:t>CNPF)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6492240" y="4014167"/>
            <a:ext cx="4189308" cy="1386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Diminution du recours à l’irrigation (</a:t>
            </a:r>
            <a:r>
              <a:rPr lang="fr-FR" sz="2000" dirty="0" err="1"/>
              <a:t>Carbon</a:t>
            </a:r>
            <a:r>
              <a:rPr lang="fr-FR" sz="2000" dirty="0"/>
              <a:t> Agri)</a:t>
            </a:r>
          </a:p>
        </p:txBody>
      </p:sp>
    </p:spTree>
    <p:extLst>
      <p:ext uri="{BB962C8B-B14F-4D97-AF65-F5344CB8AC3E}">
        <p14:creationId xmlns:p14="http://schemas.microsoft.com/office/powerpoint/2010/main" val="29896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202268" y="1303866"/>
            <a:ext cx="9973732" cy="53291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200" b="1" dirty="0">
                <a:solidFill>
                  <a:srgbClr val="4675B9"/>
                </a:solidFill>
              </a:rPr>
              <a:t>Philosophie du LBC : recherche d’un équilibre entre rigueur et pragmatisme</a:t>
            </a:r>
          </a:p>
          <a:p>
            <a:pPr>
              <a:lnSpc>
                <a:spcPct val="100000"/>
              </a:lnSpc>
            </a:pPr>
            <a:endParaRPr lang="fr-FR" sz="1500" b="1" dirty="0">
              <a:solidFill>
                <a:srgbClr val="4675B9"/>
              </a:solidFill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5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2000" b="1" dirty="0"/>
          </a:p>
          <a:p>
            <a:pPr marL="6867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100" spc="-1" dirty="0">
              <a:uFill>
                <a:solidFill>
                  <a:srgbClr val="FFFFFF"/>
                </a:solidFill>
              </a:uFill>
              <a:ea typeface="DejaVu Sans"/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1356026" y="3589414"/>
            <a:ext cx="3664920" cy="15365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fr-FR" sz="2000" dirty="0"/>
              <a:t>Critères de qualité </a:t>
            </a:r>
          </a:p>
          <a:p>
            <a:pPr>
              <a:spcAft>
                <a:spcPts val="600"/>
              </a:spcAft>
            </a:pPr>
            <a:r>
              <a:rPr lang="fr-FR" sz="2000" dirty="0" smtClean="0"/>
              <a:t>Transparence</a:t>
            </a:r>
            <a:endParaRPr lang="fr-FR" sz="2000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529167" y="3589414"/>
            <a:ext cx="4178362" cy="15365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fr-FR" sz="2000" dirty="0"/>
              <a:t>Formulaires simples à destination du porteur de projet </a:t>
            </a:r>
          </a:p>
          <a:p>
            <a:pPr>
              <a:spcAft>
                <a:spcPts val="600"/>
              </a:spcAft>
            </a:pPr>
            <a:r>
              <a:rPr lang="fr-FR" sz="2000" dirty="0"/>
              <a:t>Diversification des options possibles en vue de réduire les coûts (</a:t>
            </a:r>
            <a:r>
              <a:rPr lang="fr-FR" sz="2000" dirty="0" err="1"/>
              <a:t>additionnalité</a:t>
            </a:r>
            <a:r>
              <a:rPr lang="fr-FR" sz="2000" dirty="0"/>
              <a:t>, vérification…) avec l’introduction de rabais</a:t>
            </a: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1356026" y="2574529"/>
            <a:ext cx="4225851" cy="93562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 dirty="0"/>
              <a:t>Rigueur &amp; crédibilité du dispositif 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6529167" y="2574530"/>
            <a:ext cx="4225851" cy="93562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 dirty="0"/>
              <a:t>Cadre incitatif et opérationnel pour les porteurs de projet</a:t>
            </a:r>
          </a:p>
        </p:txBody>
      </p:sp>
      <p:sp>
        <p:nvSpPr>
          <p:cNvPr id="7" name="ZoneTexte 12"/>
          <p:cNvSpPr txBox="1"/>
          <p:nvPr/>
        </p:nvSpPr>
        <p:spPr>
          <a:xfrm>
            <a:off x="5358425" y="2811507"/>
            <a:ext cx="1282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 dirty="0">
                <a:solidFill>
                  <a:srgbClr val="FF0000"/>
                </a:solidFill>
              </a:rPr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92968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676400" y="2553462"/>
            <a:ext cx="8839200" cy="17754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5400" b="1" baseline="0" dirty="0">
                <a:solidFill>
                  <a:srgbClr val="4675B9"/>
                </a:solidFill>
                <a:latin typeface="+mn-lt"/>
                <a:cs typeface="Calibri" panose="020F0502020204030204" pitchFamily="34" charset="0"/>
              </a:rPr>
              <a:t>Les principaux processus</a:t>
            </a:r>
            <a:r>
              <a:rPr lang="fr-FR" sz="5400" b="1" dirty="0">
                <a:solidFill>
                  <a:srgbClr val="4675B9"/>
                </a:solidFill>
                <a:latin typeface="+mn-lt"/>
                <a:cs typeface="Calibri" panose="020F0502020204030204" pitchFamily="34" charset="0"/>
              </a:rPr>
              <a:t> de labellisation</a:t>
            </a:r>
            <a:endParaRPr lang="fr-FR" sz="2400" b="1" dirty="0"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47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311718" y="1341480"/>
            <a:ext cx="10440569" cy="5239201"/>
          </a:xfrm>
        </p:spPr>
        <p:txBody>
          <a:bodyPr>
            <a:normAutofit fontScale="92500"/>
          </a:bodyPr>
          <a:lstStyle/>
          <a:p>
            <a:r>
              <a:rPr lang="fr-FR" sz="3000" b="1" dirty="0" smtClean="0">
                <a:solidFill>
                  <a:srgbClr val="4675B9"/>
                </a:solidFill>
              </a:rPr>
              <a:t>Les webinaires Label Bas Carbone</a:t>
            </a:r>
          </a:p>
          <a:p>
            <a:endParaRPr lang="fr-FR" sz="3000" b="1" dirty="0">
              <a:solidFill>
                <a:srgbClr val="4675B9"/>
              </a:solidFill>
            </a:endParaRPr>
          </a:p>
          <a:p>
            <a:pPr marL="457200" lvl="0" indent="-4572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600" b="1" dirty="0">
                <a:solidFill>
                  <a:srgbClr val="1509FF"/>
                </a:solidFill>
              </a:rPr>
              <a:t>Mardi 23 Juin de 14h à 15h30 – présentation générale du Label Bas Carbone </a:t>
            </a:r>
          </a:p>
          <a:p>
            <a:pPr marL="457200" lvl="0" indent="-4572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600" b="1" dirty="0"/>
              <a:t>Jeudi 25 Juin de 9h30 à 10h30 </a:t>
            </a:r>
            <a:r>
              <a:rPr lang="fr-FR" sz="2600" dirty="0"/>
              <a:t>- Passer à l’action :</a:t>
            </a:r>
            <a:r>
              <a:rPr lang="fr-FR" sz="2600" dirty="0" smtClean="0"/>
              <a:t> le </a:t>
            </a:r>
            <a:r>
              <a:rPr lang="fr-FR" sz="2600" dirty="0"/>
              <a:t>LBC du point de vue des porteurs de projet</a:t>
            </a:r>
          </a:p>
          <a:p>
            <a:pPr marL="457200" lvl="0" indent="-4572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600" b="1" dirty="0" smtClean="0"/>
              <a:t>Lundi 29 Juin de 14h à 15h </a:t>
            </a:r>
            <a:r>
              <a:rPr lang="fr-FR" sz="2600" dirty="0" smtClean="0"/>
              <a:t>- </a:t>
            </a:r>
            <a:r>
              <a:rPr lang="fr-FR" sz="2600" dirty="0"/>
              <a:t>Passer à l’action </a:t>
            </a:r>
            <a:r>
              <a:rPr lang="fr-FR" sz="2600" dirty="0" smtClean="0"/>
              <a:t>: </a:t>
            </a:r>
            <a:r>
              <a:rPr lang="fr-FR" sz="2600" dirty="0"/>
              <a:t>le LBC du point de vue des financeurs</a:t>
            </a:r>
          </a:p>
          <a:p>
            <a:pPr marL="457200" lvl="0" indent="-4572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600" b="1" dirty="0"/>
              <a:t>Lundi 6 Juillet de 14h à 15h </a:t>
            </a:r>
            <a:r>
              <a:rPr lang="fr-FR" sz="2600" dirty="0"/>
              <a:t>– Présentation des méthodes forestières par le CNPF </a:t>
            </a:r>
            <a:endParaRPr lang="fr-FR" sz="2600" dirty="0" smtClean="0"/>
          </a:p>
          <a:p>
            <a:pPr marL="457200" lvl="0" indent="-4572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600" b="1" dirty="0" smtClean="0"/>
              <a:t>Mardi 7 Juillet de 14h à 15h </a:t>
            </a:r>
            <a:r>
              <a:rPr lang="fr-FR" sz="2600" dirty="0" smtClean="0"/>
              <a:t>– Présentation de la méthode Carbon Agri par l’IDELE</a:t>
            </a:r>
            <a:endParaRPr lang="fr-FR" sz="26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FR" sz="3000" b="1" dirty="0">
              <a:solidFill>
                <a:srgbClr val="4675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09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19114" t="24948" r="50553" b="8703"/>
          <a:stretch/>
        </p:blipFill>
        <p:spPr>
          <a:xfrm>
            <a:off x="2910839" y="744903"/>
            <a:ext cx="7884783" cy="566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98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382377" y="1428556"/>
            <a:ext cx="9973732" cy="5171749"/>
          </a:xfrm>
        </p:spPr>
        <p:txBody>
          <a:bodyPr>
            <a:normAutofit lnSpcReduction="10000"/>
          </a:bodyPr>
          <a:lstStyle/>
          <a:p>
            <a:pPr algn="l"/>
            <a:r>
              <a:rPr lang="fr-FR" sz="3200" b="1" dirty="0">
                <a:solidFill>
                  <a:srgbClr val="4675B9"/>
                </a:solidFill>
              </a:rPr>
              <a:t>Les briques du label bas-carbone</a:t>
            </a:r>
          </a:p>
          <a:p>
            <a:pPr algn="l"/>
            <a:endParaRPr lang="fr-FR" sz="2200" dirty="0"/>
          </a:p>
          <a:p>
            <a:pPr marL="6867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200" spc="-1" dirty="0">
                <a:uFill>
                  <a:solidFill>
                    <a:srgbClr val="FFFFFF"/>
                  </a:solidFill>
                </a:uFill>
                <a:ea typeface="DejaVu Sans"/>
              </a:rPr>
              <a:t>Le </a:t>
            </a:r>
            <a:r>
              <a:rPr lang="fr-FR" sz="2200" b="1" spc="-1" dirty="0">
                <a:uFill>
                  <a:solidFill>
                    <a:srgbClr val="FFFFFF"/>
                  </a:solidFill>
                </a:uFill>
                <a:ea typeface="DejaVu Sans"/>
              </a:rPr>
              <a:t>référentiel du label</a:t>
            </a:r>
            <a:r>
              <a:rPr lang="fr-FR" sz="2200" spc="-1" dirty="0">
                <a:uFill>
                  <a:solidFill>
                    <a:srgbClr val="FFFFFF"/>
                  </a:solidFill>
                </a:uFill>
                <a:ea typeface="DejaVu Sans"/>
              </a:rPr>
              <a:t> définit les exigences générales applicables à toutes les actions (arrêté du 18 novembre 2018)</a:t>
            </a:r>
          </a:p>
          <a:p>
            <a:pPr marL="6867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100" spc="-1" dirty="0"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marL="6867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200" spc="-1" dirty="0">
                <a:uFill>
                  <a:solidFill>
                    <a:srgbClr val="FFFFFF"/>
                  </a:solidFill>
                </a:uFill>
                <a:ea typeface="DejaVu Sans"/>
              </a:rPr>
              <a:t>La </a:t>
            </a:r>
            <a:r>
              <a:rPr lang="fr-FR" sz="2200" b="1" spc="-1" dirty="0">
                <a:uFill>
                  <a:solidFill>
                    <a:srgbClr val="FFFFFF"/>
                  </a:solidFill>
                </a:uFill>
                <a:ea typeface="DejaVu Sans"/>
              </a:rPr>
              <a:t>méthode </a:t>
            </a:r>
            <a:r>
              <a:rPr lang="fr-FR" sz="2200" spc="-1" dirty="0">
                <a:uFill>
                  <a:solidFill>
                    <a:srgbClr val="FFFFFF"/>
                  </a:solidFill>
                </a:uFill>
                <a:ea typeface="DejaVu Sans"/>
              </a:rPr>
              <a:t>est spécifique à un type d’action (boisement, élevage bovin, etc.), précise les exigences pour les projets et est écrite par des parties prenantes puis approuvée par le ministère</a:t>
            </a:r>
          </a:p>
          <a:p>
            <a:pPr marL="6867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100" spc="-1" dirty="0"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marL="6867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200" spc="-1" dirty="0">
                <a:uFill>
                  <a:solidFill>
                    <a:srgbClr val="FFFFFF"/>
                  </a:solidFill>
                </a:uFill>
                <a:ea typeface="DejaVu Sans"/>
              </a:rPr>
              <a:t>Le </a:t>
            </a:r>
            <a:r>
              <a:rPr lang="fr-FR" sz="2200" b="1" spc="-1" dirty="0">
                <a:uFill>
                  <a:solidFill>
                    <a:srgbClr val="FFFFFF"/>
                  </a:solidFill>
                </a:uFill>
                <a:ea typeface="DejaVu Sans"/>
              </a:rPr>
              <a:t>projet</a:t>
            </a:r>
            <a:r>
              <a:rPr lang="fr-FR" sz="2200" spc="-1" dirty="0">
                <a:uFill>
                  <a:solidFill>
                    <a:srgbClr val="FFFFFF"/>
                  </a:solidFill>
                </a:uFill>
                <a:ea typeface="DejaVu Sans"/>
              </a:rPr>
              <a:t> est créé par un </a:t>
            </a:r>
            <a:r>
              <a:rPr lang="fr-FR" sz="2200" b="1" spc="-1" dirty="0">
                <a:uFill>
                  <a:solidFill>
                    <a:srgbClr val="FFFFFF"/>
                  </a:solidFill>
                </a:uFill>
                <a:ea typeface="DejaVu Sans"/>
              </a:rPr>
              <a:t>acteur local </a:t>
            </a:r>
            <a:r>
              <a:rPr lang="fr-FR" sz="2200" spc="-1" dirty="0">
                <a:uFill>
                  <a:solidFill>
                    <a:srgbClr val="FFFFFF"/>
                  </a:solidFill>
                </a:uFill>
                <a:ea typeface="DejaVu Sans"/>
              </a:rPr>
              <a:t>pour mettre en œuvre concrètement les actions prévues par la méthode et est labellisé par le ministère</a:t>
            </a:r>
          </a:p>
          <a:p>
            <a:pPr marL="6867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100" spc="-1" dirty="0">
              <a:uFill>
                <a:solidFill>
                  <a:srgbClr val="FFFFFF"/>
                </a:solidFill>
              </a:uFill>
            </a:endParaRPr>
          </a:p>
          <a:p>
            <a:pPr marL="6867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200" spc="-1" dirty="0">
                <a:uFill>
                  <a:solidFill>
                    <a:srgbClr val="FFFFFF"/>
                  </a:solidFill>
                </a:uFill>
                <a:ea typeface="DejaVu Sans"/>
              </a:rPr>
              <a:t>Les </a:t>
            </a:r>
            <a:r>
              <a:rPr lang="fr-FR" sz="2200" b="1" spc="-1" dirty="0">
                <a:uFill>
                  <a:solidFill>
                    <a:srgbClr val="FFFFFF"/>
                  </a:solidFill>
                </a:uFill>
                <a:ea typeface="DejaVu Sans"/>
              </a:rPr>
              <a:t>réductions d’émissions </a:t>
            </a:r>
            <a:r>
              <a:rPr lang="fr-FR" sz="2200" spc="-1" dirty="0">
                <a:uFill>
                  <a:solidFill>
                    <a:srgbClr val="FFFFFF"/>
                  </a:solidFill>
                </a:uFill>
                <a:ea typeface="DejaVu Sans"/>
              </a:rPr>
              <a:t>correspondent à la quantité de GES non émise ou stockée grâce aux actions du projet et sont reconnues par le ministère après </a:t>
            </a:r>
            <a:r>
              <a:rPr lang="fr-FR" sz="2200" b="1" spc="-1" dirty="0">
                <a:uFill>
                  <a:solidFill>
                    <a:srgbClr val="FFFFFF"/>
                  </a:solidFill>
                </a:uFill>
                <a:ea typeface="DejaVu Sans"/>
              </a:rPr>
              <a:t>vérification</a:t>
            </a:r>
            <a:r>
              <a:rPr lang="fr-FR" sz="2200" spc="-1" dirty="0">
                <a:uFill>
                  <a:solidFill>
                    <a:srgbClr val="FFFFFF"/>
                  </a:solidFill>
                </a:uFill>
                <a:ea typeface="DejaVu Sans"/>
              </a:rPr>
              <a:t> : cela permet leur </a:t>
            </a:r>
            <a:r>
              <a:rPr lang="fr-FR" sz="2200" b="1" spc="-1" dirty="0">
                <a:uFill>
                  <a:solidFill>
                    <a:srgbClr val="FFFFFF"/>
                  </a:solidFill>
                </a:uFill>
                <a:ea typeface="DejaVu Sans"/>
              </a:rPr>
              <a:t>achat par un acteur tiers </a:t>
            </a:r>
            <a:r>
              <a:rPr lang="fr-FR" sz="2200" spc="-1" dirty="0">
                <a:uFill>
                  <a:solidFill>
                    <a:srgbClr val="FFFFFF"/>
                  </a:solidFill>
                </a:uFill>
                <a:ea typeface="DejaVu Sans"/>
              </a:rPr>
              <a:t>sur une </a:t>
            </a:r>
            <a:r>
              <a:rPr lang="fr-FR" sz="2200" b="1" spc="-1" dirty="0">
                <a:uFill>
                  <a:solidFill>
                    <a:srgbClr val="FFFFFF"/>
                  </a:solidFill>
                </a:uFill>
                <a:ea typeface="DejaVu Sans"/>
              </a:rPr>
              <a:t>base volontaire</a:t>
            </a:r>
            <a:endParaRPr lang="fr-FR" sz="2200" b="1" dirty="0"/>
          </a:p>
        </p:txBody>
      </p:sp>
    </p:spTree>
    <p:extLst>
      <p:ext uri="{BB962C8B-B14F-4D97-AF65-F5344CB8AC3E}">
        <p14:creationId xmlns:p14="http://schemas.microsoft.com/office/powerpoint/2010/main" val="69939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1749409" y="1795518"/>
            <a:ext cx="2348652" cy="930333"/>
          </a:xfrm>
          <a:prstGeom prst="roundRect">
            <a:avLst>
              <a:gd name="adj" fmla="val 56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b="1" dirty="0"/>
              <a:t>1. Notification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4248769" y="1795518"/>
            <a:ext cx="2348652" cy="930333"/>
          </a:xfrm>
          <a:prstGeom prst="roundRect">
            <a:avLst>
              <a:gd name="adj" fmla="val 562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b="1" dirty="0"/>
              <a:t>2. Validation du projet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6748129" y="1795518"/>
            <a:ext cx="2348652" cy="930333"/>
          </a:xfrm>
          <a:prstGeom prst="roundRect">
            <a:avLst>
              <a:gd name="adj" fmla="val 562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b="1" dirty="0"/>
              <a:t>3. Vérification du projet 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9247489" y="1795518"/>
            <a:ext cx="2348652" cy="930333"/>
          </a:xfrm>
          <a:prstGeom prst="roundRect">
            <a:avLst>
              <a:gd name="adj" fmla="val 562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b="1" dirty="0"/>
              <a:t>4. Reconnaissance des RE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1749409" y="2822679"/>
            <a:ext cx="2348652" cy="3652212"/>
          </a:xfrm>
          <a:prstGeom prst="roundRect">
            <a:avLst>
              <a:gd name="adj" fmla="val 5628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t"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Notification de l’intention via un formulaire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Précision de la méthode utilisée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Réductions comptabilisées à partir de la réception de la notification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4248769" y="2822678"/>
            <a:ext cx="2348652" cy="3652213"/>
          </a:xfrm>
          <a:prstGeom prst="roundRect">
            <a:avLst>
              <a:gd name="adj" fmla="val 5628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t"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Demande de labellisation sur la base d’un document de projet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Validation documentaire par l’Autorité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Projet enregistré sur le site du MTES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6748129" y="2822679"/>
            <a:ext cx="2348652" cy="3652212"/>
          </a:xfrm>
          <a:prstGeom prst="roundRect">
            <a:avLst>
              <a:gd name="adj" fmla="val 5628"/>
            </a:avLst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t"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Audit par un auditeur indépendant (déclenché à la demande du porteur de projet)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Comprend souvent une visite sur site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Rapport de vérification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9247489" y="2822679"/>
            <a:ext cx="2348652" cy="3652212"/>
          </a:xfrm>
          <a:prstGeom prst="roundRect">
            <a:avLst>
              <a:gd name="adj" fmla="val 5628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t"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Enregistrement des RE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Transmission du nom du financeur</a:t>
            </a:r>
          </a:p>
        </p:txBody>
      </p:sp>
      <p:pic>
        <p:nvPicPr>
          <p:cNvPr id="11" name="Picture 2" descr="Image result for formulaire dess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97930">
            <a:off x="2568232" y="5910593"/>
            <a:ext cx="705383" cy="89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174" y="6075607"/>
            <a:ext cx="1681677" cy="737487"/>
          </a:xfrm>
          <a:prstGeom prst="rect">
            <a:avLst/>
          </a:prstGeom>
        </p:spPr>
      </p:pic>
      <p:pic>
        <p:nvPicPr>
          <p:cNvPr id="13" name="Picture 10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276" y="6120513"/>
            <a:ext cx="672297" cy="73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ornersto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404" y="6059686"/>
            <a:ext cx="767792" cy="76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Pictogramme Validé : images, photos et images vectorielles de ...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12"/>
          <a:stretch/>
        </p:blipFill>
        <p:spPr bwMode="auto">
          <a:xfrm>
            <a:off x="10048355" y="5976212"/>
            <a:ext cx="788471" cy="76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732789" y="1019282"/>
            <a:ext cx="47264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4675B9"/>
                </a:solidFill>
              </a:rPr>
              <a:t>Les grandes étapes d’un projet</a:t>
            </a:r>
          </a:p>
        </p:txBody>
      </p:sp>
    </p:spTree>
    <p:extLst>
      <p:ext uri="{BB962C8B-B14F-4D97-AF65-F5344CB8AC3E}">
        <p14:creationId xmlns:p14="http://schemas.microsoft.com/office/powerpoint/2010/main" val="120538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202268" y="1303866"/>
            <a:ext cx="9973732" cy="5171749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4675B9"/>
                </a:solidFill>
              </a:rPr>
              <a:t>Les services impliqués</a:t>
            </a:r>
          </a:p>
          <a:p>
            <a:endParaRPr lang="fr-FR" sz="2200" dirty="0"/>
          </a:p>
          <a:p>
            <a:pPr marL="6867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800" u="sng" spc="-1" dirty="0">
                <a:ea typeface="DejaVu Sans"/>
              </a:rPr>
              <a:t>Projet</a:t>
            </a:r>
          </a:p>
          <a:p>
            <a:pPr marL="11439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400" b="1" spc="-1" dirty="0">
                <a:uFill>
                  <a:solidFill>
                    <a:srgbClr val="FFFFFF"/>
                  </a:solidFill>
                </a:uFill>
                <a:ea typeface="DejaVu Sans"/>
              </a:rPr>
              <a:t>Instruction</a:t>
            </a:r>
            <a:r>
              <a:rPr lang="fr-FR" sz="2400" spc="-1" dirty="0">
                <a:uFill>
                  <a:solidFill>
                    <a:srgbClr val="FFFFFF"/>
                  </a:solidFill>
                </a:uFill>
                <a:ea typeface="DejaVu Sans"/>
              </a:rPr>
              <a:t> du projet et </a:t>
            </a:r>
            <a:r>
              <a:rPr lang="fr-FR" sz="2400" b="1" spc="-1" dirty="0">
                <a:uFill>
                  <a:solidFill>
                    <a:srgbClr val="FFFFFF"/>
                  </a:solidFill>
                </a:uFill>
                <a:ea typeface="DejaVu Sans"/>
              </a:rPr>
              <a:t>labellisation</a:t>
            </a:r>
            <a:r>
              <a:rPr lang="fr-FR" sz="2400" spc="-1" dirty="0">
                <a:uFill>
                  <a:solidFill>
                    <a:srgbClr val="FFFFFF"/>
                  </a:solidFill>
                </a:uFill>
                <a:ea typeface="DejaVu Sans"/>
              </a:rPr>
              <a:t> par les DREAL/DEAL</a:t>
            </a:r>
          </a:p>
          <a:p>
            <a:pPr marL="11439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400" b="1" spc="-1" dirty="0">
                <a:uFill>
                  <a:solidFill>
                    <a:srgbClr val="FFFFFF"/>
                  </a:solidFill>
                </a:uFill>
                <a:ea typeface="DejaVu Sans"/>
              </a:rPr>
              <a:t>Audit</a:t>
            </a:r>
            <a:r>
              <a:rPr lang="fr-FR" sz="2400" spc="-1" dirty="0">
                <a:uFill>
                  <a:solidFill>
                    <a:srgbClr val="FFFFFF"/>
                  </a:solidFill>
                </a:uFill>
                <a:ea typeface="DejaVu Sans"/>
              </a:rPr>
              <a:t> du projet par un auditeur indépendant</a:t>
            </a:r>
          </a:p>
          <a:p>
            <a:pPr marL="11439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400" spc="-1" dirty="0">
                <a:uFill>
                  <a:solidFill>
                    <a:srgbClr val="FFFFFF"/>
                  </a:solidFill>
                </a:uFill>
                <a:ea typeface="DejaVu Sans"/>
              </a:rPr>
              <a:t>Réception et </a:t>
            </a:r>
            <a:r>
              <a:rPr lang="fr-FR" sz="2400" b="1" spc="-1" dirty="0">
                <a:uFill>
                  <a:solidFill>
                    <a:srgbClr val="FFFFFF"/>
                  </a:solidFill>
                </a:uFill>
                <a:ea typeface="DejaVu Sans"/>
              </a:rPr>
              <a:t>validation</a:t>
            </a:r>
            <a:r>
              <a:rPr lang="fr-FR" sz="2400" spc="-1" dirty="0">
                <a:uFill>
                  <a:solidFill>
                    <a:srgbClr val="FFFFFF"/>
                  </a:solidFill>
                </a:uFill>
                <a:ea typeface="DejaVu Sans"/>
              </a:rPr>
              <a:t> du rapport d’audit par la DREAL/DEAL</a:t>
            </a:r>
          </a:p>
          <a:p>
            <a:pPr marL="11439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400" spc="-1" dirty="0">
                <a:uFill>
                  <a:solidFill>
                    <a:srgbClr val="FFFFFF"/>
                  </a:solidFill>
                </a:uFill>
                <a:ea typeface="DejaVu Sans"/>
              </a:rPr>
              <a:t>Inscription des réductions d’émission sur le </a:t>
            </a:r>
            <a:r>
              <a:rPr lang="fr-FR" sz="2400" b="1" spc="-1" dirty="0">
                <a:uFill>
                  <a:solidFill>
                    <a:srgbClr val="FFFFFF"/>
                  </a:solidFill>
                </a:uFill>
                <a:ea typeface="DejaVu Sans"/>
              </a:rPr>
              <a:t>registre</a:t>
            </a:r>
            <a:r>
              <a:rPr lang="fr-FR" sz="2400" spc="-1" dirty="0">
                <a:uFill>
                  <a:solidFill>
                    <a:srgbClr val="FFFFFF"/>
                  </a:solidFill>
                </a:uFill>
                <a:ea typeface="DejaVu Sans"/>
              </a:rPr>
              <a:t> par les DREAL/DEAL</a:t>
            </a:r>
            <a:endParaRPr lang="fr-FR" sz="300" spc="-1" dirty="0"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marL="11439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1000" spc="-1" dirty="0"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marL="6867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800" u="sng" spc="-1" dirty="0">
                <a:ea typeface="DejaVu Sans"/>
              </a:rPr>
              <a:t>Méthode</a:t>
            </a:r>
          </a:p>
          <a:p>
            <a:pPr marL="11439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400" spc="-1" dirty="0">
                <a:uFill>
                  <a:solidFill>
                    <a:srgbClr val="FFFFFF"/>
                  </a:solidFill>
                </a:uFill>
                <a:ea typeface="DejaVu Sans"/>
              </a:rPr>
              <a:t>Validation de la </a:t>
            </a:r>
            <a:r>
              <a:rPr lang="fr-FR" sz="2400" b="1" spc="-1" dirty="0">
                <a:uFill>
                  <a:solidFill>
                    <a:srgbClr val="FFFFFF"/>
                  </a:solidFill>
                </a:uFill>
                <a:ea typeface="DejaVu Sans"/>
              </a:rPr>
              <a:t>méthode</a:t>
            </a:r>
            <a:r>
              <a:rPr lang="fr-FR" sz="2400" spc="-1" dirty="0">
                <a:uFill>
                  <a:solidFill>
                    <a:srgbClr val="FFFFFF"/>
                  </a:solidFill>
                </a:uFill>
                <a:ea typeface="DejaVu Sans"/>
              </a:rPr>
              <a:t> par la DGEC</a:t>
            </a:r>
          </a:p>
          <a:p>
            <a:pPr marL="6867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300" spc="-1" dirty="0">
              <a:uFill>
                <a:solidFill>
                  <a:srgbClr val="FFFFFF"/>
                </a:solidFill>
              </a:uFill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51844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202268" y="1303866"/>
            <a:ext cx="9973732" cy="53291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fr-FR" sz="4400" b="1" dirty="0">
              <a:solidFill>
                <a:srgbClr val="4675B9"/>
              </a:solidFill>
            </a:endParaRPr>
          </a:p>
          <a:p>
            <a:pPr>
              <a:lnSpc>
                <a:spcPct val="100000"/>
              </a:lnSpc>
            </a:pPr>
            <a:endParaRPr lang="fr-FR" sz="4400" b="1" dirty="0">
              <a:solidFill>
                <a:srgbClr val="4675B9"/>
              </a:solidFill>
            </a:endParaRPr>
          </a:p>
          <a:p>
            <a:pPr>
              <a:lnSpc>
                <a:spcPct val="100000"/>
              </a:lnSpc>
            </a:pPr>
            <a:r>
              <a:rPr lang="fr-FR" sz="4400" b="1" dirty="0">
                <a:solidFill>
                  <a:srgbClr val="4675B9"/>
                </a:solidFill>
              </a:rPr>
              <a:t>Q&amp;R</a:t>
            </a:r>
          </a:p>
          <a:p>
            <a:pPr>
              <a:lnSpc>
                <a:spcPct val="100000"/>
              </a:lnSpc>
            </a:pPr>
            <a:endParaRPr lang="fr-FR" sz="1500" b="1" dirty="0">
              <a:solidFill>
                <a:srgbClr val="4675B9"/>
              </a:solidFill>
            </a:endParaRPr>
          </a:p>
          <a:p>
            <a:pPr>
              <a:lnSpc>
                <a:spcPct val="100000"/>
              </a:lnSpc>
            </a:pPr>
            <a:endParaRPr lang="fr-FR" sz="1500" b="1" dirty="0">
              <a:solidFill>
                <a:srgbClr val="4675B9"/>
              </a:solidFill>
            </a:endParaRPr>
          </a:p>
          <a:p>
            <a:pPr>
              <a:lnSpc>
                <a:spcPct val="100000"/>
              </a:lnSpc>
            </a:pPr>
            <a:endParaRPr lang="fr-FR" sz="1500" b="1" dirty="0">
              <a:solidFill>
                <a:srgbClr val="4675B9"/>
              </a:solidFill>
            </a:endParaRPr>
          </a:p>
          <a:p>
            <a:pPr>
              <a:lnSpc>
                <a:spcPct val="100000"/>
              </a:lnSpc>
            </a:pPr>
            <a:endParaRPr lang="fr-FR" sz="1500" b="1" dirty="0">
              <a:solidFill>
                <a:srgbClr val="4675B9"/>
              </a:solidFill>
            </a:endParaRPr>
          </a:p>
          <a:p>
            <a:pPr algn="l">
              <a:lnSpc>
                <a:spcPct val="100000"/>
              </a:lnSpc>
            </a:pPr>
            <a:r>
              <a:rPr lang="fr-FR" b="1" dirty="0"/>
              <a:t>	En savoir plus</a:t>
            </a:r>
          </a:p>
          <a:p>
            <a:pPr algn="l">
              <a:lnSpc>
                <a:spcPct val="100000"/>
              </a:lnSpc>
            </a:pPr>
            <a:r>
              <a:rPr lang="fr-FR" b="1" dirty="0">
                <a:solidFill>
                  <a:srgbClr val="4675B9"/>
                </a:solidFill>
              </a:rPr>
              <a:t>	</a:t>
            </a:r>
            <a:r>
              <a:rPr lang="fr-FR" b="1" u="sng" dirty="0">
                <a:solidFill>
                  <a:schemeClr val="accent5"/>
                </a:solidFill>
                <a:hlinkClick r:id="rId2"/>
              </a:rPr>
              <a:t>www.ecologique-solidaire.gouv.fr/label-bas-carbone</a:t>
            </a:r>
            <a:endParaRPr lang="fr-FR" sz="100" u="sng" spc="-1" dirty="0">
              <a:solidFill>
                <a:schemeClr val="accent5"/>
              </a:solidFill>
              <a:uFill>
                <a:solidFill>
                  <a:srgbClr val="FFFFFF"/>
                </a:solidFill>
              </a:uFill>
              <a:ea typeface="DejaVu Sans"/>
            </a:endParaRPr>
          </a:p>
        </p:txBody>
      </p:sp>
      <p:pic>
        <p:nvPicPr>
          <p:cNvPr id="5" name="Image 4" descr="&lt;strong&gt;Plus&lt;/strong&gt; Symbole Math · Images vectorielles gratuites sur Pixabay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199" y="5154764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0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998838" y="1282844"/>
            <a:ext cx="10515600" cy="47596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sz="4000" b="1" baseline="0" dirty="0">
              <a:solidFill>
                <a:srgbClr val="4675B9"/>
              </a:solidFill>
              <a:latin typeface="+mn-lt"/>
            </a:endParaRPr>
          </a:p>
          <a:p>
            <a:pPr algn="ctr"/>
            <a:endParaRPr lang="fr-FR" sz="4000" b="1" baseline="0" dirty="0">
              <a:solidFill>
                <a:srgbClr val="4675B9"/>
              </a:solidFill>
              <a:latin typeface="+mn-lt"/>
            </a:endParaRPr>
          </a:p>
          <a:p>
            <a:pPr algn="ctr"/>
            <a:r>
              <a:rPr lang="fr-FR" sz="4000" b="1" dirty="0">
                <a:solidFill>
                  <a:srgbClr val="4675B9"/>
                </a:solidFill>
                <a:latin typeface="+mn-lt"/>
              </a:rPr>
              <a:t>MODULE 3 : INTRODUCTION AU FONCTIONNEMENT D’UNE METHODE</a:t>
            </a:r>
            <a:endParaRPr lang="fr-FR" sz="2400" b="1" baseline="0" dirty="0">
              <a:solidFill>
                <a:srgbClr val="4675B9"/>
              </a:solidFill>
              <a:latin typeface="+mn-lt"/>
            </a:endParaRPr>
          </a:p>
          <a:p>
            <a:pPr algn="ctr"/>
            <a:endParaRPr lang="fr-FR" sz="4000" b="1" baseline="0" dirty="0">
              <a:solidFill>
                <a:srgbClr val="4675B9"/>
              </a:solidFill>
              <a:latin typeface="+mn-lt"/>
            </a:endParaRPr>
          </a:p>
          <a:p>
            <a:pPr algn="ctr"/>
            <a:endParaRPr lang="fr-FR" sz="200" b="1" baseline="0" dirty="0">
              <a:solidFill>
                <a:srgbClr val="4675B9"/>
              </a:solidFill>
              <a:latin typeface="+mn-lt"/>
            </a:endParaRPr>
          </a:p>
          <a:p>
            <a:pPr lvl="0" algn="ctr"/>
            <a:r>
              <a:rPr lang="fr-FR" sz="2400" b="1" cap="small" dirty="0">
                <a:latin typeface="Arial Nova Cond" panose="020B0506020202020204" pitchFamily="34" charset="0"/>
              </a:rPr>
              <a:t>Direction Générale de l’Énergie et du Climat (DGEC)</a:t>
            </a:r>
          </a:p>
          <a:p>
            <a:pPr lvl="0" algn="ctr"/>
            <a:r>
              <a:rPr lang="fr-FR" sz="2400" b="1" cap="small" dirty="0">
                <a:latin typeface="Arial Nova Cond" panose="020B0506020202020204" pitchFamily="34" charset="0"/>
              </a:rPr>
              <a:t>Institut de l’Économie pour le Climat (I4CE)</a:t>
            </a:r>
          </a:p>
          <a:p>
            <a:pPr lvl="0" algn="ctr"/>
            <a:endParaRPr lang="fr-FR" sz="500" b="1" dirty="0">
              <a:latin typeface="+mn-lt"/>
            </a:endParaRPr>
          </a:p>
        </p:txBody>
      </p:sp>
      <p:pic>
        <p:nvPicPr>
          <p:cNvPr id="3" name="Picture 2" descr="Agrisource | i4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843" y="5313349"/>
            <a:ext cx="771384" cy="107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79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676400" y="2553462"/>
            <a:ext cx="8839200" cy="17754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5400" b="1" baseline="0" dirty="0">
                <a:solidFill>
                  <a:srgbClr val="4675B9"/>
                </a:solidFill>
                <a:latin typeface="+mn-lt"/>
                <a:cs typeface="Calibri" panose="020F0502020204030204" pitchFamily="34" charset="0"/>
              </a:rPr>
              <a:t>Le rôle</a:t>
            </a:r>
            <a:r>
              <a:rPr lang="fr-FR" sz="5400" b="1" dirty="0">
                <a:solidFill>
                  <a:srgbClr val="4675B9"/>
                </a:solidFill>
                <a:latin typeface="+mn-lt"/>
                <a:cs typeface="Calibri" panose="020F0502020204030204" pitchFamily="34" charset="0"/>
              </a:rPr>
              <a:t> des méthodes</a:t>
            </a:r>
            <a:endParaRPr lang="fr-FR" sz="2400" b="1" dirty="0"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69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226982" y="1044375"/>
            <a:ext cx="9973732" cy="574361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4675B9"/>
                </a:solidFill>
              </a:rPr>
              <a:t>Le rôle de la méthode </a:t>
            </a:r>
          </a:p>
          <a:p>
            <a:pPr marL="343800" algn="l">
              <a:lnSpc>
                <a:spcPct val="100000"/>
              </a:lnSpc>
            </a:pPr>
            <a:endParaRPr lang="fr-FR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19114" t="24948" r="50553" b="8703"/>
          <a:stretch/>
        </p:blipFill>
        <p:spPr>
          <a:xfrm>
            <a:off x="3113902" y="1618736"/>
            <a:ext cx="6789096" cy="488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83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883920" y="1378008"/>
            <a:ext cx="10820400" cy="4276031"/>
          </a:xfrm>
        </p:spPr>
        <p:txBody>
          <a:bodyPr>
            <a:normAutofit fontScale="70000" lnSpcReduction="20000"/>
          </a:bodyPr>
          <a:lstStyle/>
          <a:p>
            <a:r>
              <a:rPr lang="fr-FR" sz="4100" b="1" dirty="0">
                <a:solidFill>
                  <a:srgbClr val="4675B9"/>
                </a:solidFill>
              </a:rPr>
              <a:t>Les méthodes en quelques mots</a:t>
            </a:r>
          </a:p>
          <a:p>
            <a:endParaRPr lang="fr-FR" sz="3200" b="1" dirty="0">
              <a:solidFill>
                <a:srgbClr val="4675B9"/>
              </a:solidFill>
            </a:endParaRPr>
          </a:p>
          <a:p>
            <a:pPr marL="6867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3200" spc="-1" dirty="0">
                <a:uFill>
                  <a:solidFill>
                    <a:srgbClr val="FFFFFF"/>
                  </a:solidFill>
                </a:uFill>
                <a:ea typeface="DejaVu Sans"/>
              </a:rPr>
              <a:t>Document méthodologique qui définit les modalités de certification (règles de calcul, critères de qualité…), et auquel doit se conformer le projet</a:t>
            </a:r>
          </a:p>
          <a:p>
            <a:pPr marL="6867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3200" spc="-1" dirty="0">
                <a:uFill>
                  <a:solidFill>
                    <a:srgbClr val="FFFFFF"/>
                  </a:solidFill>
                </a:uFill>
                <a:ea typeface="DejaVu Sans"/>
              </a:rPr>
              <a:t>Correspond à une pratique ou un ensemble de pratiques permettant de réduire les émissions ou améliorer la séquestration du carbone</a:t>
            </a:r>
          </a:p>
          <a:p>
            <a:pPr marL="6867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3200" spc="-1" dirty="0">
                <a:uFill>
                  <a:solidFill>
                    <a:srgbClr val="FFFFFF"/>
                  </a:solidFill>
                </a:uFill>
                <a:ea typeface="DejaVu Sans"/>
              </a:rPr>
              <a:t>Proposé par des acteurs des filières, territoires : instituts techniques, entreprises, associations, collectivités… </a:t>
            </a:r>
            <a:r>
              <a:rPr lang="fr-FR" sz="32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fr-FR" sz="3200" b="1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Tout le monde peut proposer une méthode.</a:t>
            </a:r>
            <a:endParaRPr lang="fr-FR" sz="3200" b="1" spc="-1" dirty="0"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marL="6867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3200" spc="-1" dirty="0">
                <a:uFill>
                  <a:solidFill>
                    <a:srgbClr val="FFFFFF"/>
                  </a:solidFill>
                </a:uFill>
                <a:ea typeface="DejaVu Sans"/>
              </a:rPr>
              <a:t>Evaluée par un groupe d’expert mandaté par le MTES</a:t>
            </a:r>
          </a:p>
          <a:p>
            <a:pPr marL="6867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3200" spc="-1" dirty="0">
                <a:uFill>
                  <a:solidFill>
                    <a:srgbClr val="FFFFFF"/>
                  </a:solidFill>
                </a:uFill>
                <a:ea typeface="DejaVu Sans"/>
              </a:rPr>
              <a:t>Validée in fine par le </a:t>
            </a:r>
            <a:r>
              <a:rPr lang="fr-FR" sz="32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MTES</a:t>
            </a:r>
          </a:p>
          <a:p>
            <a:pPr marL="6867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3200" spc="-1" dirty="0">
                <a:uFill>
                  <a:solidFill>
                    <a:srgbClr val="FFFFFF"/>
                  </a:solidFill>
                </a:uFill>
                <a:ea typeface="DejaVu Sans"/>
              </a:rPr>
              <a:t>Les méthodes sont ensuite rendues publiques et utilisables par tous </a:t>
            </a:r>
            <a:endParaRPr lang="fr-FR" sz="3200" spc="-1" dirty="0">
              <a:uFill>
                <a:solidFill>
                  <a:srgbClr val="FFFFFF"/>
                </a:solidFill>
              </a:uFill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82478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676400" y="2541270"/>
            <a:ext cx="8839200" cy="17754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5400" b="1" baseline="0" dirty="0">
                <a:solidFill>
                  <a:srgbClr val="4675B9"/>
                </a:solidFill>
                <a:latin typeface="+mn-lt"/>
                <a:cs typeface="Calibri" panose="020F0502020204030204" pitchFamily="34" charset="0"/>
              </a:rPr>
              <a:t>Les éléments clés </a:t>
            </a:r>
            <a:r>
              <a:rPr lang="fr-FR" sz="5400" b="1" dirty="0">
                <a:solidFill>
                  <a:srgbClr val="4675B9"/>
                </a:solidFill>
                <a:latin typeface="+mn-lt"/>
                <a:cs typeface="Calibri" panose="020F0502020204030204" pitchFamily="34" charset="0"/>
              </a:rPr>
              <a:t>d’une méthode</a:t>
            </a:r>
            <a:endParaRPr lang="fr-FR" sz="2400" b="1" dirty="0"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20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612000" y="1046268"/>
            <a:ext cx="9973732" cy="5570890"/>
          </a:xfrm>
        </p:spPr>
        <p:txBody>
          <a:bodyPr>
            <a:normAutofit fontScale="62500" lnSpcReduction="20000"/>
          </a:bodyPr>
          <a:lstStyle/>
          <a:p>
            <a:r>
              <a:rPr lang="fr-FR" sz="5100" b="1" dirty="0" smtClean="0">
                <a:solidFill>
                  <a:srgbClr val="4675B9"/>
                </a:solidFill>
              </a:rPr>
              <a:t>Déroulé de ce webinaire</a:t>
            </a:r>
          </a:p>
          <a:p>
            <a:endParaRPr lang="fr-FR" sz="3000" b="1" dirty="0">
              <a:solidFill>
                <a:srgbClr val="4675B9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fr-FR" sz="3200" b="1" dirty="0" smtClean="0">
                <a:solidFill>
                  <a:srgbClr val="4675B9"/>
                </a:solidFill>
              </a:rPr>
              <a:t>MODULE 1: INTRODUCTION AU LABEL</a:t>
            </a:r>
          </a:p>
          <a:p>
            <a:pPr marL="989013" indent="-457200" algn="l">
              <a:buFont typeface="Wingdings" panose="05000000000000000000" pitchFamily="2" charset="2"/>
              <a:buChar char="Ø"/>
            </a:pPr>
            <a:r>
              <a:rPr lang="fr-FR" sz="3200" dirty="0" smtClean="0"/>
              <a:t>Contexte et historique</a:t>
            </a:r>
          </a:p>
          <a:p>
            <a:pPr marL="989013" indent="-457200" algn="l">
              <a:buFont typeface="Wingdings" panose="05000000000000000000" pitchFamily="2" charset="2"/>
              <a:buChar char="Ø"/>
            </a:pPr>
            <a:r>
              <a:rPr lang="fr-FR" sz="3200" dirty="0" smtClean="0"/>
              <a:t>Les grands objectifs</a:t>
            </a:r>
            <a:endParaRPr lang="fr-FR" sz="3200" dirty="0"/>
          </a:p>
          <a:p>
            <a:pPr marL="989013" indent="-457200" algn="l">
              <a:buFont typeface="Wingdings" panose="05000000000000000000" pitchFamily="2" charset="2"/>
              <a:buChar char="Ø"/>
            </a:pPr>
            <a:r>
              <a:rPr lang="fr-FR" sz="3200" dirty="0" smtClean="0"/>
              <a:t>Place au sein des démarches carbone internationales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fr-FR" sz="3200" b="1" dirty="0" smtClean="0">
              <a:solidFill>
                <a:srgbClr val="4675B9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fr-FR" sz="3200" b="1" dirty="0" smtClean="0">
                <a:solidFill>
                  <a:srgbClr val="4675B9"/>
                </a:solidFill>
              </a:rPr>
              <a:t>MODULE 2 : FONCTIONNEMENT GENERAL</a:t>
            </a:r>
          </a:p>
          <a:p>
            <a:pPr marL="989013" indent="-457200" algn="l">
              <a:buFont typeface="Wingdings" panose="05000000000000000000" pitchFamily="2" charset="2"/>
              <a:buChar char="Ø"/>
            </a:pPr>
            <a:r>
              <a:rPr lang="fr-FR" sz="3200" dirty="0"/>
              <a:t>Les grands principes de certification</a:t>
            </a:r>
          </a:p>
          <a:p>
            <a:pPr marL="989013" indent="-457200" algn="l">
              <a:buFont typeface="Wingdings" panose="05000000000000000000" pitchFamily="2" charset="2"/>
              <a:buChar char="Ø"/>
            </a:pPr>
            <a:r>
              <a:rPr lang="fr-FR" sz="3200" dirty="0"/>
              <a:t>Les </a:t>
            </a:r>
            <a:r>
              <a:rPr lang="fr-FR" sz="3200" dirty="0" smtClean="0"/>
              <a:t>processus </a:t>
            </a:r>
          </a:p>
          <a:p>
            <a:pPr marL="531813" algn="l"/>
            <a:endParaRPr lang="fr-FR" sz="3200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fr-FR" sz="3200" b="1" dirty="0" smtClean="0">
                <a:solidFill>
                  <a:srgbClr val="4675B9"/>
                </a:solidFill>
              </a:rPr>
              <a:t>MODULE 3 : </a:t>
            </a:r>
            <a:r>
              <a:rPr lang="fr-FR" sz="3800" b="1" dirty="0">
                <a:solidFill>
                  <a:srgbClr val="4675B9"/>
                </a:solidFill>
              </a:rPr>
              <a:t>INTRODUCTION AU FONCTIONNEMENT D’UNE </a:t>
            </a:r>
            <a:r>
              <a:rPr lang="fr-FR" sz="3800" b="1" dirty="0" smtClean="0">
                <a:solidFill>
                  <a:srgbClr val="4675B9"/>
                </a:solidFill>
              </a:rPr>
              <a:t>METHODE</a:t>
            </a:r>
          </a:p>
          <a:p>
            <a:pPr marL="989013" indent="-457200" algn="l">
              <a:buFont typeface="Wingdings" panose="05000000000000000000" pitchFamily="2" charset="2"/>
              <a:buChar char="Ø"/>
            </a:pPr>
            <a:r>
              <a:rPr lang="fr-FR" sz="3200" dirty="0"/>
              <a:t>Le rôle d’une méthode</a:t>
            </a:r>
          </a:p>
          <a:p>
            <a:pPr marL="989013" indent="-457200" algn="l">
              <a:buFont typeface="Wingdings" panose="05000000000000000000" pitchFamily="2" charset="2"/>
              <a:buChar char="Ø"/>
            </a:pPr>
            <a:r>
              <a:rPr lang="fr-FR" sz="3200" dirty="0"/>
              <a:t>Les éléments clés d’une méthode</a:t>
            </a:r>
          </a:p>
          <a:p>
            <a:pPr marL="989013" indent="-457200" algn="l">
              <a:buFont typeface="Wingdings" panose="05000000000000000000" pitchFamily="2" charset="2"/>
              <a:buChar char="Ø"/>
            </a:pPr>
            <a:r>
              <a:rPr lang="fr-FR" sz="3200" dirty="0"/>
              <a:t>Déposer une nouvelle méthode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r-FR" sz="3000" b="1" dirty="0">
              <a:solidFill>
                <a:srgbClr val="4675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8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202268" y="1303866"/>
            <a:ext cx="9973732" cy="5171749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4675B9"/>
                </a:solidFill>
              </a:rPr>
              <a:t>Le contenu d’une méthode</a:t>
            </a:r>
          </a:p>
          <a:p>
            <a:endParaRPr lang="fr-FR" sz="2200" u="sng" dirty="0"/>
          </a:p>
          <a:p>
            <a:pPr marL="6867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200" spc="-1" dirty="0">
                <a:uFill>
                  <a:solidFill>
                    <a:srgbClr val="FFFFFF"/>
                  </a:solidFill>
                </a:uFill>
                <a:ea typeface="DejaVu Sans"/>
              </a:rPr>
              <a:t>Type de projets concernés, </a:t>
            </a:r>
            <a:r>
              <a:rPr lang="fr-FR" sz="2200" b="1" spc="-1" dirty="0">
                <a:uFill>
                  <a:solidFill>
                    <a:srgbClr val="FFFFFF"/>
                  </a:solidFill>
                </a:uFill>
                <a:ea typeface="DejaVu Sans"/>
              </a:rPr>
              <a:t>bénéfices</a:t>
            </a:r>
            <a:r>
              <a:rPr lang="fr-FR" sz="2200" spc="-1" dirty="0">
                <a:uFill>
                  <a:solidFill>
                    <a:srgbClr val="FFFFFF"/>
                  </a:solidFill>
                </a:uFill>
                <a:ea typeface="DejaVu Sans"/>
              </a:rPr>
              <a:t> attendus (</a:t>
            </a:r>
            <a:r>
              <a:rPr lang="fr-FR" sz="2200" spc="-1" dirty="0" err="1">
                <a:uFill>
                  <a:solidFill>
                    <a:srgbClr val="FFFFFF"/>
                  </a:solidFill>
                </a:uFill>
                <a:ea typeface="DejaVu Sans"/>
              </a:rPr>
              <a:t>co</a:t>
            </a:r>
            <a:r>
              <a:rPr lang="fr-FR" sz="2200" spc="-1" dirty="0">
                <a:uFill>
                  <a:solidFill>
                    <a:srgbClr val="FFFFFF"/>
                  </a:solidFill>
                </a:uFill>
                <a:ea typeface="DejaVu Sans"/>
              </a:rPr>
              <a:t>-bénéfices socio-économiques et environnementaux) et critères </a:t>
            </a:r>
            <a:r>
              <a:rPr lang="fr-FR" sz="2200" b="1" spc="-1" dirty="0">
                <a:uFill>
                  <a:solidFill>
                    <a:srgbClr val="FFFFFF"/>
                  </a:solidFill>
                </a:uFill>
                <a:ea typeface="DejaVu Sans"/>
              </a:rPr>
              <a:t>d’éligibilité</a:t>
            </a:r>
          </a:p>
          <a:p>
            <a:pPr marL="6867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200" spc="-1" dirty="0">
                <a:uFill>
                  <a:solidFill>
                    <a:srgbClr val="FFFFFF"/>
                  </a:solidFill>
                </a:uFill>
                <a:ea typeface="DejaVu Sans"/>
              </a:rPr>
              <a:t>Scénario de référence et démonstration de </a:t>
            </a:r>
            <a:r>
              <a:rPr lang="fr-FR" sz="2200" b="1" spc="-1" dirty="0">
                <a:uFill>
                  <a:solidFill>
                    <a:srgbClr val="FFFFFF"/>
                  </a:solidFill>
                </a:uFill>
                <a:ea typeface="DejaVu Sans"/>
              </a:rPr>
              <a:t>l’additionnalité</a:t>
            </a:r>
            <a:endParaRPr lang="fr-FR" sz="2200" spc="-1" dirty="0"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marL="6867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200" spc="-1" dirty="0">
                <a:uFill>
                  <a:solidFill>
                    <a:srgbClr val="FFFFFF"/>
                  </a:solidFill>
                </a:uFill>
                <a:ea typeface="DejaVu Sans"/>
              </a:rPr>
              <a:t>Méthode d’</a:t>
            </a:r>
            <a:r>
              <a:rPr lang="fr-FR" sz="2200" b="1" spc="-1" dirty="0">
                <a:uFill>
                  <a:solidFill>
                    <a:srgbClr val="FFFFFF"/>
                  </a:solidFill>
                </a:uFill>
                <a:ea typeface="DejaVu Sans"/>
              </a:rPr>
              <a:t>évaluation des réductions </a:t>
            </a:r>
            <a:r>
              <a:rPr lang="fr-FR" sz="2200" spc="-1" dirty="0">
                <a:uFill>
                  <a:solidFill>
                    <a:srgbClr val="FFFFFF"/>
                  </a:solidFill>
                </a:uFill>
                <a:ea typeface="DejaVu Sans"/>
              </a:rPr>
              <a:t>d’émissions</a:t>
            </a:r>
            <a:r>
              <a:rPr lang="fr-FR" sz="22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</a:p>
          <a:p>
            <a:pPr marL="6867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200" spc="-1" dirty="0">
                <a:uFill>
                  <a:solidFill>
                    <a:srgbClr val="FFFFFF"/>
                  </a:solidFill>
                </a:uFill>
                <a:ea typeface="DejaVu Sans"/>
              </a:rPr>
              <a:t>Modalités de </a:t>
            </a:r>
            <a:r>
              <a:rPr lang="fr-FR" sz="2200" b="1" spc="-1" dirty="0">
                <a:uFill>
                  <a:solidFill>
                    <a:srgbClr val="FFFFFF"/>
                  </a:solidFill>
                </a:uFill>
                <a:ea typeface="DejaVu Sans"/>
              </a:rPr>
              <a:t>vérification</a:t>
            </a:r>
            <a:r>
              <a:rPr lang="fr-FR" sz="2200" spc="-1" dirty="0">
                <a:uFill>
                  <a:solidFill>
                    <a:srgbClr val="FFFFFF"/>
                  </a:solidFill>
                </a:uFill>
                <a:ea typeface="DejaVu Sans"/>
              </a:rPr>
              <a:t> des réductions d’émission du projet</a:t>
            </a:r>
          </a:p>
          <a:p>
            <a:pPr marL="6867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200" spc="-1" dirty="0">
                <a:uFill>
                  <a:solidFill>
                    <a:srgbClr val="FFFFFF"/>
                  </a:solidFill>
                </a:uFill>
                <a:ea typeface="DejaVu Sans"/>
              </a:rPr>
              <a:t>La manière d’estimer les rabais </a:t>
            </a:r>
          </a:p>
          <a:p>
            <a:pPr marL="6867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200" spc="-1" dirty="0">
                <a:uFill>
                  <a:solidFill>
                    <a:srgbClr val="FFFFFF"/>
                  </a:solidFill>
                </a:uFill>
                <a:ea typeface="DejaVu Sans"/>
              </a:rPr>
              <a:t>Durée maximale de validité du projet</a:t>
            </a:r>
          </a:p>
          <a:p>
            <a:pPr marL="6867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2200" spc="-1" dirty="0"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marL="6867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2200" spc="-1" dirty="0">
              <a:uFill>
                <a:solidFill>
                  <a:srgbClr val="FFFFFF"/>
                </a:solidFill>
              </a:uFill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61870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202268" y="1303866"/>
            <a:ext cx="9973732" cy="5329163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4675B9"/>
                </a:solidFill>
              </a:rPr>
              <a:t>L’additionnalité et le scénario de référence</a:t>
            </a:r>
            <a:endParaRPr lang="fr-FR" sz="2200" dirty="0"/>
          </a:p>
          <a:p>
            <a:pPr marL="6867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100" spc="-1" dirty="0"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marL="457200" indent="-45612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300" dirty="0"/>
              <a:t>L’additionnalité doit être démontrée pour éviter l’</a:t>
            </a:r>
            <a:r>
              <a:rPr lang="fr-FR" sz="2300" b="1" dirty="0"/>
              <a:t>effet d’aubaine </a:t>
            </a:r>
            <a:r>
              <a:rPr lang="fr-FR" sz="2300" dirty="0"/>
              <a:t>et assurer que c’est la labellisation qui conduit à un </a:t>
            </a:r>
            <a:r>
              <a:rPr lang="fr-FR" sz="2300" b="1" dirty="0"/>
              <a:t>effet bénéfique pour le climat</a:t>
            </a:r>
          </a:p>
          <a:p>
            <a:pPr marL="457200" indent="-45612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200" b="1" dirty="0"/>
          </a:p>
          <a:p>
            <a:pPr marL="457200" indent="-45612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300" dirty="0"/>
              <a:t>L’additionnalité est appréciée par rapport à un </a:t>
            </a:r>
            <a:r>
              <a:rPr lang="fr-FR" sz="2300" b="1" dirty="0"/>
              <a:t>scénario de référence </a:t>
            </a:r>
            <a:r>
              <a:rPr lang="fr-FR" sz="2300" dirty="0"/>
              <a:t>:  seules les réductions d’émissions qui vont au-delà sont prises en compte</a:t>
            </a:r>
            <a:endParaRPr lang="fr-FR" sz="2300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" name="Imag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" t="15478" r="4188" b="5864"/>
          <a:stretch/>
        </p:blipFill>
        <p:spPr bwMode="auto">
          <a:xfrm>
            <a:off x="1743831" y="3892247"/>
            <a:ext cx="8890606" cy="2562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268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202268" y="1303866"/>
            <a:ext cx="10029612" cy="5171749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4675B9"/>
                </a:solidFill>
              </a:rPr>
              <a:t>Scénario de référence et additionnalité</a:t>
            </a:r>
          </a:p>
          <a:p>
            <a:endParaRPr lang="fr-FR" sz="3200" b="1" dirty="0">
              <a:solidFill>
                <a:srgbClr val="4675B9"/>
              </a:solidFill>
            </a:endParaRPr>
          </a:p>
          <a:p>
            <a:endParaRPr lang="fr-FR" sz="3200" b="1" dirty="0">
              <a:solidFill>
                <a:srgbClr val="4675B9"/>
              </a:solidFill>
            </a:endParaRPr>
          </a:p>
          <a:p>
            <a:endParaRPr lang="fr-FR" sz="3200" b="1" dirty="0">
              <a:solidFill>
                <a:srgbClr val="4675B9"/>
              </a:solidFill>
            </a:endParaRPr>
          </a:p>
          <a:p>
            <a:endParaRPr lang="fr-FR" sz="3200" b="1" dirty="0">
              <a:solidFill>
                <a:srgbClr val="4675B9"/>
              </a:solidFill>
            </a:endParaRPr>
          </a:p>
          <a:p>
            <a:endParaRPr lang="fr-FR" sz="3200" b="1" dirty="0">
              <a:solidFill>
                <a:srgbClr val="4675B9"/>
              </a:solidFill>
            </a:endParaRPr>
          </a:p>
          <a:p>
            <a:pPr marL="343800" lvl="0" algn="l">
              <a:lnSpc>
                <a:spcPct val="100000"/>
              </a:lnSpc>
            </a:pPr>
            <a:endParaRPr lang="fr-FR" sz="3200" b="1" dirty="0">
              <a:solidFill>
                <a:srgbClr val="4675B9"/>
              </a:solidFill>
            </a:endParaRPr>
          </a:p>
          <a:p>
            <a:pPr algn="l"/>
            <a:endParaRPr lang="fr-FR" sz="3200" b="1" dirty="0">
              <a:solidFill>
                <a:srgbClr val="4675B9"/>
              </a:solidFill>
            </a:endParaRPr>
          </a:p>
          <a:p>
            <a:endParaRPr lang="fr-FR" sz="2200" u="sng" dirty="0"/>
          </a:p>
          <a:p>
            <a:pPr marL="6867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2200" spc="-1" dirty="0"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marL="6867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2200" spc="-1" dirty="0"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marL="6867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2200" spc="-1" dirty="0">
              <a:uFill>
                <a:solidFill>
                  <a:srgbClr val="FFFFFF"/>
                </a:solidFill>
              </a:uFill>
              <a:ea typeface="DejaVu Sans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1504968" y="2407920"/>
            <a:ext cx="3000564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Obligations légales et réglementaires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4762512" y="2407920"/>
            <a:ext cx="3000564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Incitations aux réductions d’émissions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020056" y="2407920"/>
            <a:ext cx="3000564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Pratiques courantes du secteur d’activité</a:t>
            </a:r>
          </a:p>
        </p:txBody>
      </p:sp>
      <p:sp>
        <p:nvSpPr>
          <p:cNvPr id="6" name="Rectangle 5"/>
          <p:cNvSpPr/>
          <p:nvPr/>
        </p:nvSpPr>
        <p:spPr>
          <a:xfrm>
            <a:off x="1247988" y="2225040"/>
            <a:ext cx="10029612" cy="172212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b"/>
          <a:lstStyle/>
          <a:p>
            <a:pPr algn="ctr"/>
            <a:r>
              <a:rPr lang="fr-FR" sz="2400" b="1" dirty="0"/>
              <a:t>Scénario de référence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1247988" y="4197927"/>
            <a:ext cx="4831080" cy="48752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Spécifique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6446520" y="4197927"/>
            <a:ext cx="4831080" cy="48752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Générique</a:t>
            </a:r>
          </a:p>
        </p:txBody>
      </p:sp>
      <p:cxnSp>
        <p:nvCxnSpPr>
          <p:cNvPr id="13" name="Connecteur droit avec flèche 12"/>
          <p:cNvCxnSpPr>
            <a:endCxn id="7" idx="0"/>
          </p:cNvCxnSpPr>
          <p:nvPr/>
        </p:nvCxnSpPr>
        <p:spPr>
          <a:xfrm>
            <a:off x="3663528" y="3935460"/>
            <a:ext cx="0" cy="2624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8867988" y="3927744"/>
            <a:ext cx="0" cy="273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247988" y="4963256"/>
            <a:ext cx="10029612" cy="856885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Démonstration de l’additionnalité du projet : analyse économique (incluant les aides publiques existantes)</a:t>
            </a:r>
          </a:p>
        </p:txBody>
      </p:sp>
      <p:cxnSp>
        <p:nvCxnSpPr>
          <p:cNvPr id="27" name="Connecteur droit avec flèche 26"/>
          <p:cNvCxnSpPr/>
          <p:nvPr/>
        </p:nvCxnSpPr>
        <p:spPr>
          <a:xfrm>
            <a:off x="3654216" y="4685454"/>
            <a:ext cx="0" cy="2624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8862060" y="4685454"/>
            <a:ext cx="0" cy="2624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62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202268" y="1303866"/>
            <a:ext cx="9973732" cy="5171749"/>
          </a:xfrm>
        </p:spPr>
        <p:txBody>
          <a:bodyPr>
            <a:normAutofit fontScale="92500"/>
          </a:bodyPr>
          <a:lstStyle/>
          <a:p>
            <a:r>
              <a:rPr lang="fr-FR" sz="3500" b="1" dirty="0">
                <a:solidFill>
                  <a:srgbClr val="4675B9"/>
                </a:solidFill>
              </a:rPr>
              <a:t>Suivi et comptabilisation des émissions</a:t>
            </a:r>
          </a:p>
          <a:p>
            <a:endParaRPr lang="fr-FR" sz="3200" b="1" dirty="0">
              <a:solidFill>
                <a:srgbClr val="4675B9"/>
              </a:solidFill>
            </a:endParaRPr>
          </a:p>
          <a:p>
            <a:endParaRPr lang="fr-FR" sz="3200" b="1" dirty="0">
              <a:solidFill>
                <a:srgbClr val="4675B9"/>
              </a:solidFill>
            </a:endParaRPr>
          </a:p>
          <a:p>
            <a:endParaRPr lang="fr-FR" sz="3200" b="1" dirty="0">
              <a:solidFill>
                <a:srgbClr val="4675B9"/>
              </a:solidFill>
            </a:endParaRPr>
          </a:p>
          <a:p>
            <a:pPr marL="686700" lvl="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2200" spc="-1" dirty="0">
              <a:solidFill>
                <a:prstClr val="black"/>
              </a:solidFill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marL="686700" lvl="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2200" b="1" spc="-1" dirty="0">
              <a:solidFill>
                <a:prstClr val="black"/>
              </a:solidFill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marL="686700" lvl="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200" b="1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Transparence</a:t>
            </a:r>
            <a:r>
              <a:rPr lang="fr-FR" sz="2200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: méthode documentée et pouvant être contrôlée</a:t>
            </a:r>
          </a:p>
          <a:p>
            <a:pPr marL="686700" lvl="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200" b="1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Exactitude </a:t>
            </a:r>
            <a:r>
              <a:rPr lang="fr-FR" sz="2200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: limitation des incertitudes et des biais</a:t>
            </a:r>
          </a:p>
          <a:p>
            <a:pPr marL="686700" lvl="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200" b="1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Complétude</a:t>
            </a:r>
            <a:r>
              <a:rPr lang="fr-FR" sz="2200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: inclusion de toutes les sources d’émissions ou de réduction d’émissions</a:t>
            </a:r>
          </a:p>
          <a:p>
            <a:pPr marL="686700" lvl="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200" b="1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Cohérence </a:t>
            </a:r>
            <a:r>
              <a:rPr lang="fr-FR" sz="2200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et </a:t>
            </a:r>
            <a:r>
              <a:rPr lang="fr-FR" sz="2200" b="1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comparabilité</a:t>
            </a:r>
            <a:r>
              <a:rPr lang="fr-FR" sz="2200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: suivi réalisé de la même manière et de façon comparable pour l’ensemble des projets</a:t>
            </a:r>
            <a:endParaRPr lang="fr-FR" sz="2200" spc="-1" dirty="0">
              <a:uFill>
                <a:solidFill>
                  <a:srgbClr val="FFFFFF"/>
                </a:solidFill>
              </a:uFill>
              <a:ea typeface="DejaVu Sans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1147657" y="2316480"/>
            <a:ext cx="2484120" cy="1493520"/>
          </a:xfrm>
          <a:prstGeom prst="roundRect">
            <a:avLst>
              <a:gd name="adj" fmla="val 68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Règles de calcul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4490591" y="2316480"/>
            <a:ext cx="3275883" cy="1493520"/>
          </a:xfrm>
          <a:prstGeom prst="roundRect">
            <a:avLst>
              <a:gd name="adj" fmla="val 68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Rabais liés à l’incertitude ou à l’effet d’aubaine (mesures, </a:t>
            </a:r>
            <a:r>
              <a:rPr lang="fr-FR" sz="2000" dirty="0"/>
              <a:t>pertinence de la variable, non permanence)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583508" y="2316480"/>
            <a:ext cx="2484120" cy="1493520"/>
          </a:xfrm>
          <a:prstGeom prst="roundRect">
            <a:avLst>
              <a:gd name="adj" fmla="val 68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Réductions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855513" y="2863185"/>
            <a:ext cx="382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1"/>
                </a:solidFill>
              </a:rPr>
              <a:t>*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983565" y="2863334"/>
            <a:ext cx="382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1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28319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202268" y="1289798"/>
            <a:ext cx="10029612" cy="5171749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4675B9"/>
                </a:solidFill>
              </a:rPr>
              <a:t>Suivi et comptabilisation des émissions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300" dirty="0"/>
              <a:t>La méthode d’évaluation doit être décrite précisément (transparence).</a:t>
            </a:r>
          </a:p>
          <a:p>
            <a:pPr algn="l"/>
            <a:endParaRPr lang="fr-FR" sz="2300" dirty="0"/>
          </a:p>
          <a:p>
            <a:pPr algn="l"/>
            <a:endParaRPr lang="fr-FR" sz="2300" dirty="0"/>
          </a:p>
          <a:p>
            <a:pPr algn="l"/>
            <a:endParaRPr lang="fr-FR" sz="23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300" dirty="0"/>
              <a:t>Les données utilisées pour l’évaluation et leur source (données comptables, prélèvement sur site, facteurs par défaut, etc.) doivent être listées.</a:t>
            </a:r>
          </a:p>
          <a:p>
            <a:endParaRPr lang="fr-FR" sz="3200" b="1" dirty="0">
              <a:solidFill>
                <a:srgbClr val="4675B9"/>
              </a:solidFill>
            </a:endParaRPr>
          </a:p>
          <a:p>
            <a:endParaRPr lang="fr-FR" sz="3200" b="1" dirty="0">
              <a:solidFill>
                <a:srgbClr val="4675B9"/>
              </a:solidFill>
            </a:endParaRPr>
          </a:p>
          <a:p>
            <a:endParaRPr lang="fr-FR" sz="3200" b="1" dirty="0">
              <a:solidFill>
                <a:srgbClr val="4675B9"/>
              </a:solidFill>
            </a:endParaRPr>
          </a:p>
          <a:p>
            <a:endParaRPr lang="fr-FR" sz="3200" b="1" dirty="0">
              <a:solidFill>
                <a:srgbClr val="4675B9"/>
              </a:solidFill>
            </a:endParaRPr>
          </a:p>
          <a:p>
            <a:endParaRPr lang="fr-FR" sz="3200" b="1" dirty="0">
              <a:solidFill>
                <a:srgbClr val="4675B9"/>
              </a:solidFill>
            </a:endParaRPr>
          </a:p>
          <a:p>
            <a:pPr marL="343800" lvl="0" algn="l">
              <a:lnSpc>
                <a:spcPct val="100000"/>
              </a:lnSpc>
            </a:pPr>
            <a:endParaRPr lang="fr-FR" sz="3200" b="1" dirty="0">
              <a:solidFill>
                <a:srgbClr val="4675B9"/>
              </a:solidFill>
            </a:endParaRPr>
          </a:p>
          <a:p>
            <a:pPr algn="l"/>
            <a:endParaRPr lang="fr-FR" sz="3200" b="1" dirty="0">
              <a:solidFill>
                <a:srgbClr val="4675B9"/>
              </a:solidFill>
            </a:endParaRPr>
          </a:p>
          <a:p>
            <a:endParaRPr lang="fr-FR" sz="2200" u="sng" dirty="0"/>
          </a:p>
          <a:p>
            <a:pPr marL="6867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2200" spc="-1" dirty="0"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marL="6867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2200" spc="-1" dirty="0"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marL="6867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2200" spc="-1" dirty="0">
              <a:uFill>
                <a:solidFill>
                  <a:srgbClr val="FFFFFF"/>
                </a:solidFill>
              </a:uFill>
              <a:ea typeface="DejaVu Sans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/>
          <a:srcRect l="20842" t="16788" r="23078" b="23021"/>
          <a:stretch/>
        </p:blipFill>
        <p:spPr>
          <a:xfrm>
            <a:off x="3770141" y="4328241"/>
            <a:ext cx="4192172" cy="252975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/>
          <a:srcRect l="26690" t="56983" r="28899" b="21585"/>
          <a:stretch/>
        </p:blipFill>
        <p:spPr>
          <a:xfrm>
            <a:off x="3235569" y="2289991"/>
            <a:ext cx="5081249" cy="137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43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684664" y="1303866"/>
            <a:ext cx="9337041" cy="53291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200" b="1" dirty="0">
                <a:solidFill>
                  <a:srgbClr val="4675B9"/>
                </a:solidFill>
              </a:rPr>
              <a:t>Le principe du rabais</a:t>
            </a:r>
            <a:endParaRPr lang="fr-FR" sz="100" spc="-1" dirty="0"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marL="457200" indent="-45612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300" dirty="0"/>
              <a:t>Les rabais peuvent être utilisés pour :</a:t>
            </a:r>
          </a:p>
          <a:p>
            <a:pPr marL="457200" indent="-45612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2300" dirty="0"/>
          </a:p>
          <a:p>
            <a:pPr marL="457200" indent="-45612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2300" b="1" spc="-1" dirty="0">
              <a:solidFill>
                <a:srgbClr val="4675B9"/>
              </a:solidFill>
              <a:uFill>
                <a:solidFill>
                  <a:srgbClr val="FFFFFF"/>
                </a:solidFill>
              </a:uFill>
            </a:endParaRPr>
          </a:p>
          <a:p>
            <a:pPr marL="457200" indent="-45612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2300" b="1" spc="-1" dirty="0">
              <a:solidFill>
                <a:srgbClr val="4675B9"/>
              </a:solidFill>
              <a:uFill>
                <a:solidFill>
                  <a:srgbClr val="FFFFFF"/>
                </a:solidFill>
              </a:uFill>
            </a:endParaRPr>
          </a:p>
          <a:p>
            <a:pPr marL="457200" indent="-45612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2300" b="1" spc="-1" dirty="0">
              <a:solidFill>
                <a:srgbClr val="4675B9"/>
              </a:solidFill>
              <a:uFill>
                <a:solidFill>
                  <a:srgbClr val="FFFFFF"/>
                </a:solidFill>
              </a:uFill>
            </a:endParaRPr>
          </a:p>
          <a:p>
            <a:pPr marL="457200" indent="-45612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2300" b="1" spc="-1" dirty="0">
              <a:solidFill>
                <a:srgbClr val="4675B9"/>
              </a:solidFill>
              <a:uFill>
                <a:solidFill>
                  <a:srgbClr val="FFFFFF"/>
                </a:solidFill>
              </a:uFill>
            </a:endParaRPr>
          </a:p>
          <a:p>
            <a:pPr marL="457200" indent="-45612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500" b="1" spc="-1" dirty="0">
              <a:solidFill>
                <a:srgbClr val="4675B9"/>
              </a:solidFill>
              <a:uFill>
                <a:solidFill>
                  <a:srgbClr val="FFFFFF"/>
                </a:solidFill>
              </a:uFill>
            </a:endParaRPr>
          </a:p>
          <a:p>
            <a:pPr marL="34398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300" spc="-1" dirty="0">
                <a:uFill>
                  <a:solidFill>
                    <a:srgbClr val="FFFFFF"/>
                  </a:solidFill>
                </a:uFill>
              </a:rPr>
              <a:t>Les rabais sont conçus de façon à </a:t>
            </a:r>
            <a:r>
              <a:rPr lang="fr-FR" sz="2300" b="1" spc="-1" dirty="0">
                <a:uFill>
                  <a:solidFill>
                    <a:srgbClr val="FFFFFF"/>
                  </a:solidFill>
                </a:uFill>
              </a:rPr>
              <a:t>contrebalancer l’incertitude</a:t>
            </a:r>
            <a:r>
              <a:rPr lang="fr-FR" sz="2300" spc="-1" dirty="0">
                <a:uFill>
                  <a:solidFill>
                    <a:srgbClr val="FFFFFF"/>
                  </a:solidFill>
                </a:uFill>
              </a:rPr>
              <a:t> pour permettre une </a:t>
            </a:r>
            <a:r>
              <a:rPr lang="fr-FR" sz="2300" b="1" spc="-1" dirty="0">
                <a:uFill>
                  <a:solidFill>
                    <a:srgbClr val="FFFFFF"/>
                  </a:solidFill>
                </a:uFill>
              </a:rPr>
              <a:t>quantification robuste des réductions d’émissions</a:t>
            </a:r>
          </a:p>
        </p:txBody>
      </p:sp>
      <p:sp>
        <p:nvSpPr>
          <p:cNvPr id="4" name="Accolade fermante 3"/>
          <p:cNvSpPr/>
          <p:nvPr/>
        </p:nvSpPr>
        <p:spPr>
          <a:xfrm>
            <a:off x="6551753" y="2634951"/>
            <a:ext cx="220596" cy="1423243"/>
          </a:xfrm>
          <a:prstGeom prst="rightBrace">
            <a:avLst>
              <a:gd name="adj1" fmla="val 195010"/>
              <a:gd name="adj2" fmla="val 50000"/>
            </a:avLst>
          </a:prstGeom>
          <a:ln w="19050">
            <a:solidFill>
              <a:srgbClr val="4675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55753" y="2634951"/>
            <a:ext cx="6096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Option 1</a:t>
            </a:r>
            <a:r>
              <a:rPr lang="fr-FR" b="1" dirty="0"/>
              <a:t> </a:t>
            </a:r>
            <a:r>
              <a:rPr lang="fr-FR" dirty="0"/>
              <a:t>: avoir recours à l’</a:t>
            </a:r>
            <a:r>
              <a:rPr lang="fr-FR" b="1" dirty="0"/>
              <a:t>option la plus rigoureuse </a:t>
            </a:r>
            <a:r>
              <a:rPr lang="fr-FR" dirty="0"/>
              <a:t>→ </a:t>
            </a:r>
            <a:r>
              <a:rPr lang="fr-FR" b="1" dirty="0"/>
              <a:t>pas de rabais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Option 2  : autoriser le recours à des </a:t>
            </a:r>
            <a:r>
              <a:rPr lang="fr-FR" b="1" dirty="0"/>
              <a:t>options plus simples </a:t>
            </a:r>
            <a:r>
              <a:rPr lang="fr-FR" dirty="0"/>
              <a:t>→  </a:t>
            </a:r>
            <a:r>
              <a:rPr lang="fr-FR" b="1" dirty="0"/>
              <a:t>rabais </a:t>
            </a:r>
            <a:r>
              <a:rPr lang="fr-FR" dirty="0"/>
              <a:t>pour tenir compte de l’incertitude créée</a:t>
            </a:r>
          </a:p>
        </p:txBody>
      </p:sp>
      <p:sp>
        <p:nvSpPr>
          <p:cNvPr id="6" name="Rectangle 5"/>
          <p:cNvSpPr/>
          <p:nvPr/>
        </p:nvSpPr>
        <p:spPr>
          <a:xfrm>
            <a:off x="455753" y="4304590"/>
            <a:ext cx="7750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La prise en compte du </a:t>
            </a:r>
            <a:r>
              <a:rPr lang="fr-FR" b="1" dirty="0"/>
              <a:t>risque de non permanence </a:t>
            </a:r>
            <a:r>
              <a:rPr lang="fr-FR" dirty="0"/>
              <a:t>(par exemple, une forêt peut brûler et relâcher le carbone stocké)</a:t>
            </a:r>
          </a:p>
        </p:txBody>
      </p:sp>
      <p:sp>
        <p:nvSpPr>
          <p:cNvPr id="7" name="Rectangle 6"/>
          <p:cNvSpPr/>
          <p:nvPr/>
        </p:nvSpPr>
        <p:spPr>
          <a:xfrm>
            <a:off x="7019239" y="2630163"/>
            <a:ext cx="4977387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La démonstration de l’</a:t>
            </a:r>
            <a:r>
              <a:rPr lang="fr-FR" b="1" dirty="0" err="1"/>
              <a:t>additionnalité</a:t>
            </a:r>
            <a:r>
              <a:rPr lang="fr-FR" b="1" dirty="0"/>
              <a:t> </a:t>
            </a:r>
            <a:r>
              <a:rPr lang="fr-FR" dirty="0"/>
              <a:t>et le choix du </a:t>
            </a:r>
            <a:r>
              <a:rPr lang="fr-FR" b="1" dirty="0"/>
              <a:t>scénario de référence</a:t>
            </a:r>
          </a:p>
          <a:p>
            <a:endParaRPr lang="fr-FR" sz="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La précision du </a:t>
            </a:r>
            <a:r>
              <a:rPr lang="fr-FR" b="1" dirty="0"/>
              <a:t>suivi des émissions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 choix du </a:t>
            </a:r>
            <a:r>
              <a:rPr lang="fr-FR" b="1" dirty="0"/>
              <a:t>format de la vérification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700" dirty="0"/>
          </a:p>
        </p:txBody>
      </p:sp>
    </p:spTree>
    <p:extLst>
      <p:ext uri="{BB962C8B-B14F-4D97-AF65-F5344CB8AC3E}">
        <p14:creationId xmlns:p14="http://schemas.microsoft.com/office/powerpoint/2010/main" val="359154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286674" y="1571152"/>
            <a:ext cx="10029612" cy="5171749"/>
          </a:xfrm>
        </p:spPr>
        <p:txBody>
          <a:bodyPr>
            <a:normAutofit/>
          </a:bodyPr>
          <a:lstStyle/>
          <a:p>
            <a:pPr marL="343800" algn="l">
              <a:lnSpc>
                <a:spcPct val="100000"/>
              </a:lnSpc>
            </a:pPr>
            <a:r>
              <a:rPr lang="fr-FR" sz="2800" b="1" dirty="0">
                <a:solidFill>
                  <a:srgbClr val="4675B9"/>
                </a:solidFill>
              </a:rPr>
              <a:t>Modalités de vérification des réductions d’émission du projet</a:t>
            </a:r>
          </a:p>
          <a:p>
            <a:pPr marL="6867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200" spc="-1" dirty="0">
                <a:uFill>
                  <a:solidFill>
                    <a:srgbClr val="FFFFFF"/>
                  </a:solidFill>
                </a:uFill>
                <a:ea typeface="DejaVu Sans"/>
              </a:rPr>
              <a:t>Vérification obligatoire, déclenchée par le porteur de projet </a:t>
            </a:r>
          </a:p>
          <a:p>
            <a:pPr marL="11439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800" spc="-1" dirty="0">
                <a:uFill>
                  <a:solidFill>
                    <a:srgbClr val="FFFFFF"/>
                  </a:solidFill>
                </a:uFill>
                <a:ea typeface="DejaVu Sans"/>
              </a:rPr>
              <a:t>Systématique ou par échantillonnage</a:t>
            </a:r>
          </a:p>
          <a:p>
            <a:pPr marL="11439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800" spc="-1" dirty="0">
                <a:uFill>
                  <a:solidFill>
                    <a:srgbClr val="FFFFFF"/>
                  </a:solidFill>
                </a:uFill>
                <a:ea typeface="DejaVu Sans"/>
              </a:rPr>
              <a:t>Implique souvent une visite sur site </a:t>
            </a:r>
          </a:p>
          <a:p>
            <a:pPr marL="6867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200" spc="-1" dirty="0">
                <a:uFill>
                  <a:solidFill>
                    <a:srgbClr val="FFFFFF"/>
                  </a:solidFill>
                </a:uFill>
                <a:ea typeface="DejaVu Sans"/>
              </a:rPr>
              <a:t>Contrôles aléatoires déclenchés par l’Autorité sur toute la durée de vie du projet</a:t>
            </a:r>
          </a:p>
          <a:p>
            <a:pPr marL="6867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200" spc="-1" dirty="0">
                <a:uFill>
                  <a:solidFill>
                    <a:srgbClr val="FFFFFF"/>
                  </a:solidFill>
                </a:uFill>
                <a:ea typeface="DejaVu Sans"/>
              </a:rPr>
              <a:t>Auditeur compétent et indépendant </a:t>
            </a:r>
          </a:p>
          <a:p>
            <a:pPr marL="11439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800" spc="-1" dirty="0">
                <a:uFill>
                  <a:solidFill>
                    <a:srgbClr val="FFFFFF"/>
                  </a:solidFill>
                </a:uFill>
                <a:ea typeface="DejaVu Sans"/>
              </a:rPr>
              <a:t>Exemples donnés dans l’arrêté du 28 novembre 2018 : organisme certificateur reconnu par PEFC, FSC ou VCS</a:t>
            </a:r>
          </a:p>
          <a:p>
            <a:pPr marL="343800" lvl="1" algn="l">
              <a:lnSpc>
                <a:spcPct val="100000"/>
              </a:lnSpc>
              <a:spcBef>
                <a:spcPts val="1000"/>
              </a:spcBef>
            </a:pPr>
            <a:r>
              <a:rPr lang="fr-FR" sz="2800" b="1" dirty="0">
                <a:solidFill>
                  <a:srgbClr val="4675B9"/>
                </a:solidFill>
              </a:rPr>
              <a:t>Durée maximale de validité du projet</a:t>
            </a:r>
          </a:p>
          <a:p>
            <a:pPr marL="6867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sz="2200" spc="-1" dirty="0">
                <a:uFill>
                  <a:solidFill>
                    <a:srgbClr val="FFFFFF"/>
                  </a:solidFill>
                </a:uFill>
                <a:ea typeface="DejaVu Sans"/>
              </a:rPr>
              <a:t>Généralement 5 ans, mais une autre durée peut se justifier (ex : 30 ans pour les projets forestiers)</a:t>
            </a:r>
          </a:p>
          <a:p>
            <a:endParaRPr lang="fr-FR" sz="3200" b="1" dirty="0">
              <a:solidFill>
                <a:srgbClr val="4675B9"/>
              </a:solidFill>
            </a:endParaRPr>
          </a:p>
          <a:p>
            <a:endParaRPr lang="fr-FR" sz="3200" b="1" dirty="0">
              <a:solidFill>
                <a:srgbClr val="4675B9"/>
              </a:solidFill>
            </a:endParaRPr>
          </a:p>
          <a:p>
            <a:endParaRPr lang="fr-FR" sz="3200" b="1" dirty="0">
              <a:solidFill>
                <a:srgbClr val="4675B9"/>
              </a:solidFill>
            </a:endParaRPr>
          </a:p>
          <a:p>
            <a:endParaRPr lang="fr-FR" sz="3200" b="1" dirty="0">
              <a:solidFill>
                <a:srgbClr val="4675B9"/>
              </a:solidFill>
            </a:endParaRPr>
          </a:p>
          <a:p>
            <a:endParaRPr lang="fr-FR" sz="3200" b="1" dirty="0">
              <a:solidFill>
                <a:srgbClr val="4675B9"/>
              </a:solidFill>
            </a:endParaRPr>
          </a:p>
          <a:p>
            <a:endParaRPr lang="fr-FR" sz="3200" b="1" dirty="0">
              <a:solidFill>
                <a:srgbClr val="4675B9"/>
              </a:solidFill>
            </a:endParaRPr>
          </a:p>
          <a:p>
            <a:pPr marL="343800" lvl="0" algn="l">
              <a:lnSpc>
                <a:spcPct val="100000"/>
              </a:lnSpc>
            </a:pPr>
            <a:endParaRPr lang="fr-FR" sz="3200" b="1" dirty="0">
              <a:solidFill>
                <a:srgbClr val="4675B9"/>
              </a:solidFill>
            </a:endParaRPr>
          </a:p>
          <a:p>
            <a:pPr algn="l"/>
            <a:endParaRPr lang="fr-FR" sz="3200" b="1" dirty="0">
              <a:solidFill>
                <a:srgbClr val="4675B9"/>
              </a:solidFill>
            </a:endParaRPr>
          </a:p>
          <a:p>
            <a:endParaRPr lang="fr-FR" sz="2200" u="sng" dirty="0"/>
          </a:p>
          <a:p>
            <a:pPr marL="6867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2200" spc="-1" dirty="0"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marL="6867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2200" spc="-1" dirty="0"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marL="6867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2200" spc="-1" dirty="0">
              <a:uFill>
                <a:solidFill>
                  <a:srgbClr val="FFFFFF"/>
                </a:solidFill>
              </a:uFill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45874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676400" y="2541270"/>
            <a:ext cx="8839200" cy="17754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5400" b="1" baseline="0" dirty="0">
                <a:solidFill>
                  <a:srgbClr val="4675B9"/>
                </a:solidFill>
                <a:latin typeface="+mn-lt"/>
                <a:cs typeface="Calibri" panose="020F0502020204030204" pitchFamily="34" charset="0"/>
              </a:rPr>
              <a:t>Comment</a:t>
            </a:r>
            <a:r>
              <a:rPr lang="fr-FR" sz="5400" b="1" dirty="0">
                <a:solidFill>
                  <a:srgbClr val="4675B9"/>
                </a:solidFill>
                <a:latin typeface="+mn-lt"/>
                <a:cs typeface="Calibri" panose="020F0502020204030204" pitchFamily="34" charset="0"/>
              </a:rPr>
              <a:t> déposer une nouvelle méthode?</a:t>
            </a:r>
            <a:endParaRPr lang="fr-FR" sz="2400" b="1" dirty="0"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85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314811" y="1585196"/>
            <a:ext cx="9973732" cy="5171749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4675B9"/>
                </a:solidFill>
              </a:rPr>
              <a:t>Pratiques éligibles</a:t>
            </a:r>
          </a:p>
          <a:p>
            <a:pPr marL="6867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sz="2200" spc="-1" dirty="0">
                <a:uFill>
                  <a:solidFill>
                    <a:srgbClr val="FFFFFF"/>
                  </a:solidFill>
                </a:uFill>
                <a:ea typeface="DejaVu Sans"/>
              </a:rPr>
              <a:t>Toute pratique permettant de réduire les émissions et de stocker du carbone dans les secteurs diffus (bâtiment, transport, agriculture, forêt, déchets</a:t>
            </a:r>
            <a:r>
              <a:rPr lang="fr-FR" sz="22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…) et non déjà couvertes par l’EU ETS.</a:t>
            </a:r>
            <a:endParaRPr lang="fr-FR" sz="2200" spc="-1" dirty="0"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marL="6867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fr-FR" sz="2200" spc="-1" dirty="0"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marL="343800">
              <a:lnSpc>
                <a:spcPct val="110000"/>
              </a:lnSpc>
            </a:pPr>
            <a:r>
              <a:rPr lang="fr-FR" sz="3200" b="1" dirty="0">
                <a:solidFill>
                  <a:srgbClr val="4675B9"/>
                </a:solidFill>
              </a:rPr>
              <a:t>Types de méthodes </a:t>
            </a:r>
            <a:endParaRPr lang="fr-FR" sz="3200" dirty="0">
              <a:latin typeface="Segoe UI" panose="020B0502040204020203" pitchFamily="34" charset="0"/>
            </a:endParaRPr>
          </a:p>
          <a:p>
            <a:pPr marL="6867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sz="2200" spc="-1" dirty="0">
                <a:uFill>
                  <a:solidFill>
                    <a:srgbClr val="FFFFFF"/>
                  </a:solidFill>
                </a:uFill>
                <a:ea typeface="DejaVu Sans"/>
              </a:rPr>
              <a:t>Sectorielles : ex – gestion forestière, </a:t>
            </a:r>
            <a:r>
              <a:rPr lang="fr-FR" sz="2200" spc="-1" dirty="0" err="1">
                <a:uFill>
                  <a:solidFill>
                    <a:srgbClr val="FFFFFF"/>
                  </a:solidFill>
                </a:uFill>
                <a:ea typeface="DejaVu Sans"/>
              </a:rPr>
              <a:t>Carbon</a:t>
            </a:r>
            <a:r>
              <a:rPr lang="fr-FR" sz="2200" spc="-1" dirty="0">
                <a:uFill>
                  <a:solidFill>
                    <a:srgbClr val="FFFFFF"/>
                  </a:solidFill>
                </a:uFill>
                <a:ea typeface="DejaVu Sans"/>
              </a:rPr>
              <a:t> Agri </a:t>
            </a:r>
          </a:p>
          <a:p>
            <a:pPr marL="6867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sz="2200" spc="-1" dirty="0">
                <a:uFill>
                  <a:solidFill>
                    <a:srgbClr val="FFFFFF"/>
                  </a:solidFill>
                </a:uFill>
                <a:ea typeface="DejaVu Sans"/>
              </a:rPr>
              <a:t>De filière </a:t>
            </a:r>
          </a:p>
          <a:p>
            <a:pPr marL="6867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sz="2200" spc="-1" dirty="0">
                <a:uFill>
                  <a:solidFill>
                    <a:srgbClr val="FFFFFF"/>
                  </a:solidFill>
                </a:uFill>
                <a:ea typeface="DejaVu Sans"/>
              </a:rPr>
              <a:t>Territoriale </a:t>
            </a:r>
          </a:p>
          <a:p>
            <a:pPr marL="6867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sz="2200" spc="-1" dirty="0">
                <a:uFill>
                  <a:solidFill>
                    <a:srgbClr val="FFFFFF"/>
                  </a:solidFill>
                </a:uFill>
                <a:ea typeface="DejaVu San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3825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1"/>
          <p:cNvSpPr>
            <a:spLocks noGrp="1"/>
          </p:cNvSpPr>
          <p:nvPr>
            <p:ph type="subTitle" idx="1"/>
          </p:nvPr>
        </p:nvSpPr>
        <p:spPr>
          <a:xfrm>
            <a:off x="1202268" y="1303866"/>
            <a:ext cx="9973732" cy="5171749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4675B9"/>
                </a:solidFill>
              </a:rPr>
              <a:t>Le développement d’une méthode</a:t>
            </a:r>
            <a:endParaRPr lang="fr-FR" sz="2200" u="sng" dirty="0"/>
          </a:p>
          <a:p>
            <a:pPr marL="6867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2200" spc="-1" dirty="0"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marL="6867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b="1" spc="-1" dirty="0">
                <a:uFill>
                  <a:solidFill>
                    <a:srgbClr val="FFFFFF"/>
                  </a:solidFill>
                </a:uFill>
                <a:ea typeface="DejaVu Sans"/>
              </a:rPr>
              <a:t>Toute personne </a:t>
            </a:r>
            <a:r>
              <a:rPr lang="fr-FR" spc="-1" dirty="0">
                <a:uFill>
                  <a:solidFill>
                    <a:srgbClr val="FFFFFF"/>
                  </a:solidFill>
                </a:uFill>
                <a:ea typeface="DejaVu Sans"/>
              </a:rPr>
              <a:t>physique ou morale peut développer une méthode</a:t>
            </a:r>
          </a:p>
          <a:p>
            <a:pPr marL="11439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b="1" spc="-1" dirty="0">
                <a:uFill>
                  <a:solidFill>
                    <a:srgbClr val="FFFFFF"/>
                  </a:solidFill>
                </a:uFill>
                <a:ea typeface="DejaVu Sans"/>
              </a:rPr>
              <a:t>Charge de travail</a:t>
            </a:r>
            <a:r>
              <a:rPr lang="fr-FR" spc="-1" dirty="0">
                <a:uFill>
                  <a:solidFill>
                    <a:srgbClr val="FFFFFF"/>
                  </a:solidFill>
                </a:uFill>
                <a:ea typeface="DejaVu Sans"/>
              </a:rPr>
              <a:t> importante : recommandation de travail en </a:t>
            </a:r>
            <a:r>
              <a:rPr lang="fr-FR" b="1" spc="-1" dirty="0">
                <a:uFill>
                  <a:solidFill>
                    <a:srgbClr val="FFFFFF"/>
                  </a:solidFill>
                </a:uFill>
                <a:ea typeface="DejaVu Sans"/>
              </a:rPr>
              <a:t>consortium</a:t>
            </a:r>
            <a:r>
              <a:rPr lang="fr-FR" spc="-1" dirty="0">
                <a:uFill>
                  <a:solidFill>
                    <a:srgbClr val="FFFFFF"/>
                  </a:solidFill>
                </a:uFill>
                <a:ea typeface="DejaVu Sans"/>
              </a:rPr>
              <a:t> (ex : la méthode Grandes Cultures)</a:t>
            </a:r>
          </a:p>
          <a:p>
            <a:pPr marL="6867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pc="-1" dirty="0">
                <a:uFill>
                  <a:solidFill>
                    <a:srgbClr val="FFFFFF"/>
                  </a:solidFill>
                </a:uFill>
                <a:ea typeface="DejaVu Sans"/>
              </a:rPr>
              <a:t>Demande auprès du ministère pour </a:t>
            </a:r>
            <a:r>
              <a:rPr lang="fr-FR" b="1" spc="-1" dirty="0">
                <a:uFill>
                  <a:solidFill>
                    <a:srgbClr val="FFFFFF"/>
                  </a:solidFill>
                </a:uFill>
                <a:ea typeface="DejaVu Sans"/>
              </a:rPr>
              <a:t>validation</a:t>
            </a:r>
            <a:r>
              <a:rPr lang="fr-FR" spc="-1" dirty="0">
                <a:uFill>
                  <a:solidFill>
                    <a:srgbClr val="FFFFFF"/>
                  </a:solidFill>
                </a:uFill>
                <a:ea typeface="DejaVu Sans"/>
              </a:rPr>
              <a:t> de la méthode</a:t>
            </a:r>
          </a:p>
          <a:p>
            <a:pPr marL="6867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2200" spc="-1" dirty="0">
              <a:uFill>
                <a:solidFill>
                  <a:srgbClr val="FFFFFF"/>
                </a:solidFill>
              </a:uFill>
              <a:ea typeface="DejaVu Sans"/>
            </a:endParaRPr>
          </a:p>
        </p:txBody>
      </p:sp>
      <p:sp>
        <p:nvSpPr>
          <p:cNvPr id="5" name="Pentagone 4"/>
          <p:cNvSpPr/>
          <p:nvPr/>
        </p:nvSpPr>
        <p:spPr>
          <a:xfrm>
            <a:off x="1187771" y="4160520"/>
            <a:ext cx="2026416" cy="100584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Notification</a:t>
            </a:r>
          </a:p>
        </p:txBody>
      </p:sp>
      <p:sp>
        <p:nvSpPr>
          <p:cNvPr id="8" name="Chevron 7"/>
          <p:cNvSpPr/>
          <p:nvPr/>
        </p:nvSpPr>
        <p:spPr>
          <a:xfrm>
            <a:off x="2787450" y="4160520"/>
            <a:ext cx="2570147" cy="100584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Elaboration de la méthode</a:t>
            </a:r>
          </a:p>
        </p:txBody>
      </p:sp>
      <p:sp>
        <p:nvSpPr>
          <p:cNvPr id="9" name="Chevron 8"/>
          <p:cNvSpPr/>
          <p:nvPr/>
        </p:nvSpPr>
        <p:spPr>
          <a:xfrm>
            <a:off x="4925889" y="4160520"/>
            <a:ext cx="2570147" cy="100584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Demande de validation</a:t>
            </a:r>
          </a:p>
        </p:txBody>
      </p:sp>
      <p:sp>
        <p:nvSpPr>
          <p:cNvPr id="10" name="Chevron 9"/>
          <p:cNvSpPr/>
          <p:nvPr/>
        </p:nvSpPr>
        <p:spPr>
          <a:xfrm>
            <a:off x="7060992" y="4160520"/>
            <a:ext cx="2570147" cy="100584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Instruction par  un GT expert</a:t>
            </a:r>
          </a:p>
        </p:txBody>
      </p:sp>
      <p:sp>
        <p:nvSpPr>
          <p:cNvPr id="11" name="Chevron 10"/>
          <p:cNvSpPr/>
          <p:nvPr/>
        </p:nvSpPr>
        <p:spPr>
          <a:xfrm>
            <a:off x="9182521" y="4160520"/>
            <a:ext cx="2263473" cy="100584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Validation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044122" y="5166360"/>
            <a:ext cx="1815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/>
              <a:t>Formulaire</a:t>
            </a:r>
            <a:endParaRPr lang="fr-FR" i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5113321" y="5166360"/>
            <a:ext cx="1815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/>
              <a:t>Fiche méthode détaillée</a:t>
            </a:r>
            <a:endParaRPr lang="fr-FR" i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9041184" y="5166360"/>
            <a:ext cx="2109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/>
              <a:t>Fiche méthode validée et publiée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10682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312197" y="1317090"/>
            <a:ext cx="9973732" cy="931434"/>
          </a:xfrm>
        </p:spPr>
        <p:txBody>
          <a:bodyPr>
            <a:normAutofit/>
          </a:bodyPr>
          <a:lstStyle/>
          <a:p>
            <a:r>
              <a:rPr lang="fr-FR" sz="5100" b="1" dirty="0" smtClean="0">
                <a:solidFill>
                  <a:srgbClr val="4675B9"/>
                </a:solidFill>
              </a:rPr>
              <a:t>Les intervenants </a:t>
            </a:r>
          </a:p>
          <a:p>
            <a:endParaRPr lang="fr-FR" sz="3000" b="1" dirty="0">
              <a:solidFill>
                <a:srgbClr val="4675B9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r-FR" sz="3000" b="1" dirty="0">
              <a:solidFill>
                <a:srgbClr val="4675B9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15185" y="2389895"/>
            <a:ext cx="716775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Julien VIAU </a:t>
            </a:r>
          </a:p>
          <a:p>
            <a:r>
              <a:rPr lang="fr-FR" sz="2000" dirty="0" smtClean="0"/>
              <a:t>Direction Générale de l’Energie et du Climat (MTES)</a:t>
            </a:r>
          </a:p>
          <a:p>
            <a:endParaRPr lang="fr-FR" sz="2000" b="1" dirty="0"/>
          </a:p>
          <a:p>
            <a:r>
              <a:rPr lang="fr-FR" sz="2000" b="1" dirty="0" smtClean="0"/>
              <a:t>Sarah KASSIMI </a:t>
            </a:r>
          </a:p>
          <a:p>
            <a:r>
              <a:rPr lang="fr-FR" sz="2000" dirty="0"/>
              <a:t>Direction Générale de l’Energie et du Climat (MTES</a:t>
            </a:r>
            <a:r>
              <a:rPr lang="fr-FR" sz="2000" dirty="0" smtClean="0"/>
              <a:t>)</a:t>
            </a:r>
          </a:p>
          <a:p>
            <a:endParaRPr lang="fr-FR" sz="2000" b="1" dirty="0"/>
          </a:p>
          <a:p>
            <a:r>
              <a:rPr lang="fr-FR" sz="2000" b="1" dirty="0" smtClean="0"/>
              <a:t>Claudine FOUCHEROT </a:t>
            </a:r>
          </a:p>
          <a:p>
            <a:r>
              <a:rPr lang="fr-FR" sz="2000" dirty="0" smtClean="0"/>
              <a:t>Institut de l’Economie pour le Climat (I4CE)</a:t>
            </a:r>
          </a:p>
          <a:p>
            <a:endParaRPr lang="fr-FR" sz="2000" b="1" dirty="0"/>
          </a:p>
          <a:p>
            <a:r>
              <a:rPr lang="fr-FR" sz="2000" b="1" dirty="0" smtClean="0"/>
              <a:t>Julia GRIMAULT</a:t>
            </a:r>
          </a:p>
          <a:p>
            <a:r>
              <a:rPr lang="fr-FR" sz="2000" dirty="0"/>
              <a:t>Institut de l’Economie pour le Climat (I4CE)</a:t>
            </a:r>
          </a:p>
          <a:p>
            <a:endParaRPr lang="fr-FR" sz="2000" b="1" dirty="0"/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53766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047524" y="1303866"/>
            <a:ext cx="9973732" cy="5171749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4675B9"/>
                </a:solidFill>
              </a:rPr>
              <a:t>Pour comprendre le fonctionnement d’une méthode au travers de cas concrets, rendez-vous :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35293" t="15959" r="36194" b="13324"/>
          <a:stretch/>
        </p:blipFill>
        <p:spPr>
          <a:xfrm>
            <a:off x="9860318" y="4504218"/>
            <a:ext cx="1647708" cy="22975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35739" t="16580" r="36421" b="13707"/>
          <a:stretch/>
        </p:blipFill>
        <p:spPr>
          <a:xfrm>
            <a:off x="9844087" y="1957387"/>
            <a:ext cx="1602065" cy="22555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42012" y="2874077"/>
            <a:ext cx="96183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6700" indent="-342900">
              <a:buFont typeface="Arial" panose="020B0604020202020204" pitchFamily="34" charset="0"/>
              <a:buChar char="•"/>
            </a:pPr>
            <a:r>
              <a:rPr lang="fr-FR" sz="2400" spc="-1" dirty="0">
                <a:uFill>
                  <a:solidFill>
                    <a:srgbClr val="FFFFFF"/>
                  </a:solidFill>
                </a:uFill>
                <a:ea typeface="DejaVu Sans"/>
              </a:rPr>
              <a:t>Le 6 juillet pour la présentation des méthodes forestières par le CNPF</a:t>
            </a:r>
          </a:p>
          <a:p>
            <a:pPr marL="686700" indent="-342900">
              <a:buFont typeface="Arial" panose="020B0604020202020204" pitchFamily="34" charset="0"/>
              <a:buChar char="•"/>
            </a:pPr>
            <a:endParaRPr lang="fr-FR" sz="2400" spc="-1" dirty="0"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marL="686700" indent="-342900">
              <a:buFont typeface="Arial" panose="020B0604020202020204" pitchFamily="34" charset="0"/>
              <a:buChar char="•"/>
            </a:pPr>
            <a:endParaRPr lang="fr-FR" sz="2400" spc="-1" dirty="0"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marL="686700" indent="-342900">
              <a:buFont typeface="Arial" panose="020B0604020202020204" pitchFamily="34" charset="0"/>
              <a:buChar char="•"/>
            </a:pPr>
            <a:endParaRPr lang="fr-FR" sz="2400" spc="-1" dirty="0"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marL="343800"/>
            <a:endParaRPr lang="fr-FR" sz="2400" spc="-1" dirty="0"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marL="686700" indent="-342900">
              <a:buFont typeface="Arial" panose="020B0604020202020204" pitchFamily="34" charset="0"/>
              <a:buChar char="•"/>
            </a:pPr>
            <a:r>
              <a:rPr lang="fr-FR" sz="2400" spc="-1" dirty="0">
                <a:uFill>
                  <a:solidFill>
                    <a:srgbClr val="FFFFFF"/>
                  </a:solidFill>
                </a:uFill>
                <a:ea typeface="DejaVu Sans"/>
              </a:rPr>
              <a:t>Le 7 juillet pour la présentation de CARBON AGRI par l’</a:t>
            </a:r>
            <a:r>
              <a:rPr lang="fr-FR" sz="2400" spc="-1" dirty="0" err="1">
                <a:uFill>
                  <a:solidFill>
                    <a:srgbClr val="FFFFFF"/>
                  </a:solidFill>
                </a:uFill>
                <a:ea typeface="DejaVu Sans"/>
              </a:rPr>
              <a:t>idele</a:t>
            </a:r>
            <a:endParaRPr lang="fr-FR" sz="2400" spc="-1" dirty="0">
              <a:uFill>
                <a:solidFill>
                  <a:srgbClr val="FFFFFF"/>
                </a:solidFill>
              </a:uFill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31483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1"/>
          <p:cNvSpPr>
            <a:spLocks noGrp="1"/>
          </p:cNvSpPr>
          <p:nvPr>
            <p:ph type="subTitle" idx="1"/>
          </p:nvPr>
        </p:nvSpPr>
        <p:spPr>
          <a:xfrm>
            <a:off x="1650609" y="1498654"/>
            <a:ext cx="9144000" cy="4719266"/>
          </a:xfrm>
        </p:spPr>
        <p:txBody>
          <a:bodyPr>
            <a:normAutofit lnSpcReduction="10000"/>
          </a:bodyPr>
          <a:lstStyle/>
          <a:p>
            <a:r>
              <a:rPr lang="fr-FR" sz="2800" b="1" dirty="0">
                <a:solidFill>
                  <a:srgbClr val="4675B9"/>
                </a:solidFill>
              </a:rPr>
              <a:t>Les méthodes en développement</a:t>
            </a:r>
          </a:p>
          <a:p>
            <a:endParaRPr lang="fr-FR" sz="2000" b="1" dirty="0">
              <a:solidFill>
                <a:srgbClr val="4675B9"/>
              </a:solidFill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r-FR" sz="1800" dirty="0"/>
              <a:t>Grandes cultures : </a:t>
            </a:r>
            <a:r>
              <a:rPr lang="fr-FR" sz="1800" dirty="0" err="1"/>
              <a:t>Arvalis</a:t>
            </a:r>
            <a:r>
              <a:rPr lang="fr-FR" sz="1800" dirty="0"/>
              <a:t> et </a:t>
            </a:r>
            <a:r>
              <a:rPr lang="fr-FR" sz="1800" dirty="0" err="1"/>
              <a:t>Agrosolutions</a:t>
            </a:r>
            <a:r>
              <a:rPr lang="fr-FR" sz="1800" dirty="0"/>
              <a:t>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r-FR" sz="1800" dirty="0"/>
              <a:t>Haies bocagères : Chambre d’agriculture des Pays de la Loire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r-FR" sz="1800" dirty="0"/>
              <a:t>Agroforesterie : APCA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r-FR" sz="1800" dirty="0"/>
              <a:t>Méthanisation : GRDF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r-FR" sz="1800" dirty="0"/>
              <a:t>Arboriculture : la Compagnie des Amandes et </a:t>
            </a:r>
            <a:r>
              <a:rPr lang="fr-FR" sz="1800" dirty="0" err="1" smtClean="0"/>
              <a:t>Agrosolutions</a:t>
            </a:r>
            <a:endParaRPr lang="fr-FR" sz="1800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r-FR" sz="1800" dirty="0" smtClean="0"/>
              <a:t>Légumineuses : Bleu Blanc Cœur </a:t>
            </a:r>
            <a:endParaRPr lang="fr-FR" sz="18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r-FR" sz="1800" dirty="0"/>
              <a:t>Mangroves : </a:t>
            </a:r>
            <a:r>
              <a:rPr lang="fr-FR" sz="1800" dirty="0" err="1" smtClean="0"/>
              <a:t>EcoAct</a:t>
            </a:r>
            <a:endParaRPr lang="fr-FR" sz="18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r-FR" sz="1800" dirty="0"/>
              <a:t>Gestion du risque incendie en zone méditerranéenne : CNPF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r-FR" sz="1800" dirty="0"/>
              <a:t>Sylviculture à couvert continu : </a:t>
            </a:r>
            <a:r>
              <a:rPr lang="fr-FR" sz="1800" dirty="0" err="1"/>
              <a:t>Carbon’Forest</a:t>
            </a:r>
            <a:endParaRPr lang="fr-FR" sz="18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r-FR" sz="1800" dirty="0"/>
              <a:t>Reconditionnement de matériel électronique : </a:t>
            </a:r>
            <a:r>
              <a:rPr lang="fr-FR" sz="1800" dirty="0" err="1"/>
              <a:t>Remade</a:t>
            </a:r>
            <a:endParaRPr lang="fr-FR" sz="18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r-FR" sz="1800" dirty="0"/>
              <a:t>Réductions des intrants agricoles : SOBAC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r-FR" sz="1800" dirty="0"/>
              <a:t>Matériaux bas-carbone : CSTB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r-FR" sz="1800" dirty="0"/>
              <a:t>Tiers-Lieux : Climat Local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fr-FR" sz="1800" dirty="0">
              <a:solidFill>
                <a:srgbClr val="FF0000"/>
              </a:solidFill>
            </a:endParaRPr>
          </a:p>
          <a:p>
            <a:pPr algn="l"/>
            <a:endParaRPr lang="fr-FR" sz="3200" b="1" dirty="0">
              <a:solidFill>
                <a:srgbClr val="4675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7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202268" y="1303866"/>
            <a:ext cx="9973732" cy="5171749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4675B9"/>
                </a:solidFill>
              </a:rPr>
              <a:t>Les contacts utiles</a:t>
            </a:r>
          </a:p>
          <a:p>
            <a:endParaRPr lang="fr-FR" sz="2200" dirty="0"/>
          </a:p>
          <a:p>
            <a:pPr marL="6867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b="1" spc="-1" dirty="0">
                <a:uFill>
                  <a:solidFill>
                    <a:srgbClr val="FFFFFF"/>
                  </a:solidFill>
                </a:uFill>
                <a:ea typeface="DejaVu Sans"/>
              </a:rPr>
              <a:t>MTES/DGEC/SCEE/DLCES/BMC</a:t>
            </a:r>
          </a:p>
          <a:p>
            <a:pPr marL="11439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pc="-1" dirty="0">
                <a:uFill>
                  <a:solidFill>
                    <a:srgbClr val="FFFFFF"/>
                  </a:solidFill>
                </a:uFill>
              </a:rPr>
              <a:t>Bureau des marchés du carbone en charge du Label bas-carbone à la DGEC</a:t>
            </a:r>
          </a:p>
          <a:p>
            <a:pPr marL="11439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pc="-1" dirty="0">
                <a:uFill>
                  <a:solidFill>
                    <a:srgbClr val="FFFFFF"/>
                  </a:solidFill>
                </a:uFill>
              </a:rPr>
              <a:t>Boîte mail générique : </a:t>
            </a:r>
            <a:r>
              <a:rPr lang="fr-FR" spc="-1" dirty="0" err="1">
                <a:uFill>
                  <a:solidFill>
                    <a:srgbClr val="FFFFFF"/>
                  </a:solidFill>
                </a:uFill>
              </a:rPr>
              <a:t>label-bas-carbone@developpement-durable.gouv.fr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44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202268" y="1303866"/>
            <a:ext cx="9973732" cy="5171749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4675B9"/>
                </a:solidFill>
              </a:rPr>
              <a:t>Pour plus d’informations </a:t>
            </a:r>
            <a:endParaRPr lang="fr-FR" sz="3200" b="1" dirty="0">
              <a:solidFill>
                <a:srgbClr val="4675B9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0083" y="2237206"/>
            <a:ext cx="2358235" cy="34035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ZoneTexte 3"/>
          <p:cNvSpPr txBox="1"/>
          <p:nvPr/>
        </p:nvSpPr>
        <p:spPr>
          <a:xfrm>
            <a:off x="1362689" y="2237206"/>
            <a:ext cx="672862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dirty="0" smtClean="0"/>
              <a:t>La page du label : </a:t>
            </a:r>
            <a:r>
              <a:rPr lang="fr-FR" dirty="0">
                <a:hlinkClick r:id="rId3"/>
              </a:rPr>
              <a:t>https://www.ecologique-solidaire.gouv.fr/label-bas-carbone</a:t>
            </a:r>
            <a:endParaRPr lang="fr-FR" dirty="0"/>
          </a:p>
          <a:p>
            <a:endParaRPr lang="fr-FR" sz="2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dirty="0" smtClean="0"/>
              <a:t>Guide pédagogique de présentation du label </a:t>
            </a:r>
            <a:r>
              <a:rPr lang="fr-FR" dirty="0" smtClean="0"/>
              <a:t>: </a:t>
            </a:r>
            <a:r>
              <a:rPr lang="fr-FR" dirty="0">
                <a:hlinkClick r:id="rId4"/>
              </a:rPr>
              <a:t>https://</a:t>
            </a:r>
            <a:r>
              <a:rPr lang="fr-FR" dirty="0" smtClean="0">
                <a:hlinkClick r:id="rId4"/>
              </a:rPr>
              <a:t>www.ecologique-solidaire.gouv.fr/sites/default/files/LabelBasCarbone-GuidePedagogique-Mai2020.pdf</a:t>
            </a:r>
            <a:r>
              <a:rPr lang="fr-FR" dirty="0" smtClean="0"/>
              <a:t> 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dirty="0"/>
              <a:t>Le Label Bas Carbone en 10 questions : </a:t>
            </a:r>
            <a:r>
              <a:rPr lang="fr-FR" dirty="0">
                <a:hlinkClick r:id="rId5"/>
              </a:rPr>
              <a:t>https://</a:t>
            </a:r>
            <a:r>
              <a:rPr lang="fr-FR" dirty="0" smtClean="0">
                <a:hlinkClick r:id="rId5"/>
              </a:rPr>
              <a:t>www.ecologique-solidaire.gouv.fr/sites/default/files/Label%20bas%20carbone.pdf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190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202268" y="1303866"/>
            <a:ext cx="9973732" cy="53291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fr-FR" sz="4400" b="1" dirty="0">
              <a:solidFill>
                <a:srgbClr val="4675B9"/>
              </a:solidFill>
            </a:endParaRPr>
          </a:p>
          <a:p>
            <a:pPr>
              <a:lnSpc>
                <a:spcPct val="100000"/>
              </a:lnSpc>
            </a:pPr>
            <a:endParaRPr lang="fr-FR" sz="4400" b="1" dirty="0">
              <a:solidFill>
                <a:srgbClr val="4675B9"/>
              </a:solidFill>
            </a:endParaRPr>
          </a:p>
          <a:p>
            <a:pPr>
              <a:lnSpc>
                <a:spcPct val="100000"/>
              </a:lnSpc>
            </a:pPr>
            <a:r>
              <a:rPr lang="fr-FR" sz="4400" b="1" dirty="0">
                <a:solidFill>
                  <a:srgbClr val="4675B9"/>
                </a:solidFill>
              </a:rPr>
              <a:t>Q&amp;R</a:t>
            </a:r>
          </a:p>
          <a:p>
            <a:pPr>
              <a:lnSpc>
                <a:spcPct val="100000"/>
              </a:lnSpc>
            </a:pPr>
            <a:endParaRPr lang="fr-FR" sz="1500" b="1" dirty="0">
              <a:solidFill>
                <a:srgbClr val="4675B9"/>
              </a:solidFill>
            </a:endParaRPr>
          </a:p>
          <a:p>
            <a:pPr>
              <a:lnSpc>
                <a:spcPct val="100000"/>
              </a:lnSpc>
            </a:pPr>
            <a:endParaRPr lang="fr-FR" sz="1500" b="1" dirty="0">
              <a:solidFill>
                <a:srgbClr val="4675B9"/>
              </a:solidFill>
            </a:endParaRPr>
          </a:p>
          <a:p>
            <a:pPr>
              <a:lnSpc>
                <a:spcPct val="100000"/>
              </a:lnSpc>
            </a:pPr>
            <a:endParaRPr lang="fr-FR" sz="1500" b="1" dirty="0">
              <a:solidFill>
                <a:srgbClr val="4675B9"/>
              </a:solidFill>
            </a:endParaRPr>
          </a:p>
          <a:p>
            <a:pPr>
              <a:lnSpc>
                <a:spcPct val="100000"/>
              </a:lnSpc>
            </a:pPr>
            <a:endParaRPr lang="fr-FR" sz="1500" b="1" dirty="0">
              <a:solidFill>
                <a:srgbClr val="4675B9"/>
              </a:solidFill>
            </a:endParaRPr>
          </a:p>
          <a:p>
            <a:pPr algn="l">
              <a:lnSpc>
                <a:spcPct val="100000"/>
              </a:lnSpc>
            </a:pPr>
            <a:r>
              <a:rPr lang="fr-FR" b="1" dirty="0"/>
              <a:t>	En savoir plus</a:t>
            </a:r>
          </a:p>
          <a:p>
            <a:pPr algn="l">
              <a:lnSpc>
                <a:spcPct val="100000"/>
              </a:lnSpc>
            </a:pPr>
            <a:r>
              <a:rPr lang="fr-FR" b="1" dirty="0">
                <a:solidFill>
                  <a:srgbClr val="4675B9"/>
                </a:solidFill>
              </a:rPr>
              <a:t>	</a:t>
            </a:r>
            <a:r>
              <a:rPr lang="fr-FR" b="1" u="sng" dirty="0">
                <a:solidFill>
                  <a:schemeClr val="accent5"/>
                </a:solidFill>
                <a:hlinkClick r:id="rId2"/>
              </a:rPr>
              <a:t>www.ecologique-solidaire.gouv.fr/label-bas-carbone</a:t>
            </a:r>
            <a:endParaRPr lang="fr-FR" sz="100" u="sng" spc="-1" dirty="0">
              <a:solidFill>
                <a:schemeClr val="accent5"/>
              </a:solidFill>
              <a:uFill>
                <a:solidFill>
                  <a:srgbClr val="FFFFFF"/>
                </a:solidFill>
              </a:uFill>
              <a:ea typeface="DejaVu Sans"/>
            </a:endParaRPr>
          </a:p>
        </p:txBody>
      </p:sp>
      <p:pic>
        <p:nvPicPr>
          <p:cNvPr id="5" name="Image 4" descr="&lt;strong&gt;Plus&lt;/strong&gt; Symbole Math · Images vectorielles gratuites sur Pixabay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199" y="5154764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3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311718" y="1341480"/>
            <a:ext cx="10440569" cy="5239201"/>
          </a:xfrm>
        </p:spPr>
        <p:txBody>
          <a:bodyPr>
            <a:normAutofit fontScale="92500"/>
          </a:bodyPr>
          <a:lstStyle/>
          <a:p>
            <a:r>
              <a:rPr lang="fr-FR" sz="3000" b="1" dirty="0" smtClean="0">
                <a:solidFill>
                  <a:srgbClr val="4675B9"/>
                </a:solidFill>
              </a:rPr>
              <a:t>Les webinaires Label Bas Carbone</a:t>
            </a:r>
          </a:p>
          <a:p>
            <a:endParaRPr lang="fr-FR" sz="3000" b="1" dirty="0">
              <a:solidFill>
                <a:srgbClr val="4675B9"/>
              </a:solidFill>
            </a:endParaRPr>
          </a:p>
          <a:p>
            <a:pPr marL="457200" lvl="0" indent="-4572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600" b="1" dirty="0">
                <a:solidFill>
                  <a:srgbClr val="1509FF"/>
                </a:solidFill>
              </a:rPr>
              <a:t>Mardi 23 Juin de 14h à 15h30 – présentation générale du Label Bas Carbone </a:t>
            </a:r>
          </a:p>
          <a:p>
            <a:pPr marL="457200" lvl="0" indent="-4572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600" b="1" dirty="0"/>
              <a:t>Jeudi 25 Juin de 9h30 à 10h30 </a:t>
            </a:r>
            <a:r>
              <a:rPr lang="fr-FR" sz="2600" dirty="0"/>
              <a:t>- Passer à l’action :</a:t>
            </a:r>
            <a:r>
              <a:rPr lang="fr-FR" sz="2600" dirty="0" smtClean="0"/>
              <a:t> le </a:t>
            </a:r>
            <a:r>
              <a:rPr lang="fr-FR" sz="2600" dirty="0"/>
              <a:t>LBC du point de vue des porteurs de projet</a:t>
            </a:r>
          </a:p>
          <a:p>
            <a:pPr marL="457200" lvl="0" indent="-4572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600" b="1" dirty="0" smtClean="0"/>
              <a:t>Lundi 29 Juin de 14h à 15h </a:t>
            </a:r>
            <a:r>
              <a:rPr lang="fr-FR" sz="2600" dirty="0" smtClean="0"/>
              <a:t>- </a:t>
            </a:r>
            <a:r>
              <a:rPr lang="fr-FR" sz="2600" dirty="0"/>
              <a:t>Passer à l’action </a:t>
            </a:r>
            <a:r>
              <a:rPr lang="fr-FR" sz="2600" dirty="0" smtClean="0"/>
              <a:t>: </a:t>
            </a:r>
            <a:r>
              <a:rPr lang="fr-FR" sz="2600" dirty="0"/>
              <a:t>le LBC du point de vue des financeurs</a:t>
            </a:r>
          </a:p>
          <a:p>
            <a:pPr marL="457200" lvl="0" indent="-4572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600" b="1" dirty="0"/>
              <a:t>Lundi 6 Juillet de 14h à 15h </a:t>
            </a:r>
            <a:r>
              <a:rPr lang="fr-FR" sz="2600" dirty="0"/>
              <a:t>– Présentation des méthodes forestières par le CNPF </a:t>
            </a:r>
            <a:endParaRPr lang="fr-FR" sz="2600" dirty="0" smtClean="0"/>
          </a:p>
          <a:p>
            <a:pPr marL="457200" lvl="0" indent="-4572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600" b="1" dirty="0" smtClean="0"/>
              <a:t>Mardi 7 Juillet de 14h à 15h </a:t>
            </a:r>
            <a:r>
              <a:rPr lang="fr-FR" sz="2600" dirty="0" smtClean="0"/>
              <a:t>– Présentation de la méthode Carbon Agri par l’IDELE</a:t>
            </a:r>
            <a:endParaRPr lang="fr-FR" sz="26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FR" sz="3000" b="1" dirty="0">
              <a:solidFill>
                <a:srgbClr val="4675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3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887627" y="1118637"/>
            <a:ext cx="10515600" cy="55751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sz="4000" b="1" baseline="0" dirty="0">
              <a:solidFill>
                <a:srgbClr val="4675B9"/>
              </a:solidFill>
              <a:latin typeface="+mn-lt"/>
            </a:endParaRPr>
          </a:p>
          <a:p>
            <a:pPr algn="ctr"/>
            <a:endParaRPr lang="fr-FR" sz="4000" b="1" baseline="0" dirty="0">
              <a:solidFill>
                <a:srgbClr val="4675B9"/>
              </a:solidFill>
              <a:latin typeface="+mn-lt"/>
            </a:endParaRPr>
          </a:p>
          <a:p>
            <a:pPr algn="ctr"/>
            <a:r>
              <a:rPr lang="fr-FR" sz="4000" b="1" dirty="0">
                <a:solidFill>
                  <a:srgbClr val="4675B9"/>
                </a:solidFill>
                <a:latin typeface="+mn-lt"/>
              </a:rPr>
              <a:t>MODULE 1 : INTRODUCTION</a:t>
            </a:r>
          </a:p>
          <a:p>
            <a:pPr algn="ctr"/>
            <a:r>
              <a:rPr lang="fr-FR" sz="4000" b="1" dirty="0">
                <a:solidFill>
                  <a:srgbClr val="4675B9"/>
                </a:solidFill>
                <a:latin typeface="+mn-lt"/>
              </a:rPr>
              <a:t>AU </a:t>
            </a:r>
            <a:r>
              <a:rPr lang="fr-FR" sz="4000" b="1" baseline="0" dirty="0">
                <a:solidFill>
                  <a:srgbClr val="4675B9"/>
                </a:solidFill>
                <a:latin typeface="+mn-lt"/>
              </a:rPr>
              <a:t>LABEL BAS-CARBONE</a:t>
            </a:r>
          </a:p>
          <a:p>
            <a:pPr algn="ctr"/>
            <a:endParaRPr lang="fr-FR" sz="1000" b="1" baseline="0" dirty="0">
              <a:solidFill>
                <a:srgbClr val="4675B9"/>
              </a:solidFill>
              <a:latin typeface="+mn-lt"/>
            </a:endParaRPr>
          </a:p>
          <a:p>
            <a:pPr algn="ctr"/>
            <a:endParaRPr lang="fr-FR" sz="4000" b="1" baseline="0" dirty="0">
              <a:solidFill>
                <a:srgbClr val="4675B9"/>
              </a:solidFill>
              <a:latin typeface="+mn-lt"/>
            </a:endParaRPr>
          </a:p>
          <a:p>
            <a:pPr algn="ctr"/>
            <a:endParaRPr lang="fr-FR" sz="200" b="1" baseline="0" dirty="0">
              <a:solidFill>
                <a:srgbClr val="4675B9"/>
              </a:solidFill>
              <a:latin typeface="+mn-lt"/>
            </a:endParaRPr>
          </a:p>
          <a:p>
            <a:pPr lvl="0" algn="ctr"/>
            <a:r>
              <a:rPr lang="fr-FR" sz="2400" b="1" cap="small" dirty="0">
                <a:latin typeface="Arial Nova Cond" panose="020B0506020202020204" pitchFamily="34" charset="0"/>
              </a:rPr>
              <a:t>Direction Générale de l’Énergie et du Climat (DGEC)</a:t>
            </a:r>
          </a:p>
          <a:p>
            <a:pPr lvl="0" algn="ctr"/>
            <a:r>
              <a:rPr lang="fr-FR" sz="2400" b="1" cap="small" dirty="0">
                <a:latin typeface="Arial Nova Cond" panose="020B0506020202020204" pitchFamily="34" charset="0"/>
              </a:rPr>
              <a:t>Institut de l’Économie pour le Climat (I4CE)</a:t>
            </a:r>
          </a:p>
          <a:p>
            <a:pPr lvl="0" algn="ctr"/>
            <a:endParaRPr lang="fr-FR" sz="500" b="1" dirty="0">
              <a:latin typeface="+mn-lt"/>
            </a:endParaRPr>
          </a:p>
        </p:txBody>
      </p:sp>
      <p:pic>
        <p:nvPicPr>
          <p:cNvPr id="3" name="Picture 2" descr="Agrisource | i4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843" y="5313349"/>
            <a:ext cx="771384" cy="107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55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2699658" y="2565706"/>
            <a:ext cx="6967348" cy="10672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5400" b="1" baseline="0" dirty="0">
                <a:solidFill>
                  <a:srgbClr val="4675B9"/>
                </a:solidFill>
                <a:latin typeface="+mn-lt"/>
                <a:cs typeface="Calibri" panose="020F0502020204030204" pitchFamily="34" charset="0"/>
              </a:rPr>
              <a:t>Le contexte national et l’historique</a:t>
            </a:r>
            <a:endParaRPr lang="fr-FR" sz="2400" b="1" dirty="0"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725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507068" y="1553248"/>
            <a:ext cx="9973732" cy="5096934"/>
          </a:xfrm>
        </p:spPr>
        <p:txBody>
          <a:bodyPr>
            <a:normAutofit/>
          </a:bodyPr>
          <a:lstStyle/>
          <a:p>
            <a:pPr algn="l"/>
            <a:r>
              <a:rPr lang="fr-FR" sz="3000" b="1" dirty="0">
                <a:solidFill>
                  <a:srgbClr val="4675B9"/>
                </a:solidFill>
              </a:rPr>
              <a:t>La Stratégie Nationale Bas-Carbone (SNBC)</a:t>
            </a:r>
          </a:p>
          <a:p>
            <a:pPr algn="l"/>
            <a:endParaRPr lang="fr-FR" sz="1000" b="1" dirty="0">
              <a:solidFill>
                <a:srgbClr val="4675B9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sz="2600" dirty="0"/>
              <a:t>Feuille de route de la France pour conduire la politique d’atténuation du changement climatique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fr-FR" sz="2200" dirty="0"/>
              <a:t>Réduction de </a:t>
            </a:r>
            <a:r>
              <a:rPr lang="fr-FR" sz="2200" b="1" dirty="0"/>
              <a:t>40% </a:t>
            </a:r>
            <a:r>
              <a:rPr lang="fr-FR" sz="2200" dirty="0"/>
              <a:t>des émissions de GES en </a:t>
            </a:r>
            <a:r>
              <a:rPr lang="fr-FR" sz="2200" b="1" dirty="0"/>
              <a:t>2030 par rapport à 1990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fr-FR" sz="2200" b="1" dirty="0"/>
              <a:t>Neutralité</a:t>
            </a:r>
            <a:r>
              <a:rPr lang="fr-FR" sz="2200" dirty="0"/>
              <a:t> carbone en </a:t>
            </a:r>
            <a:r>
              <a:rPr lang="fr-FR" sz="2200" b="1" dirty="0"/>
              <a:t>2050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endParaRPr lang="fr-FR" sz="2200" b="1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sz="2600" dirty="0"/>
              <a:t>L’objectif de neutralité carbone en 2050 nécessite de :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fr-FR" sz="2200" b="1" dirty="0"/>
              <a:t>Décarboner</a:t>
            </a:r>
            <a:r>
              <a:rPr lang="fr-FR" sz="2200" dirty="0"/>
              <a:t> l’énergie et d’en </a:t>
            </a:r>
            <a:r>
              <a:rPr lang="fr-FR" sz="2200" b="1" dirty="0"/>
              <a:t>réduire</a:t>
            </a:r>
            <a:r>
              <a:rPr lang="fr-FR" sz="2200" dirty="0"/>
              <a:t> fortement la consommation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fr-FR" sz="2200" dirty="0"/>
              <a:t>Diminuer au maximum les </a:t>
            </a:r>
            <a:r>
              <a:rPr lang="fr-FR" sz="2200" b="1" dirty="0"/>
              <a:t>émissions</a:t>
            </a:r>
            <a:r>
              <a:rPr lang="fr-FR" sz="2200" dirty="0"/>
              <a:t> non liées à la consommation d’énergie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fr-FR" sz="2200" dirty="0"/>
              <a:t>Augmenter les </a:t>
            </a:r>
            <a:r>
              <a:rPr lang="fr-FR" sz="2200" b="1" dirty="0"/>
              <a:t>puits de carbone</a:t>
            </a:r>
          </a:p>
        </p:txBody>
      </p:sp>
    </p:spTree>
    <p:extLst>
      <p:ext uri="{BB962C8B-B14F-4D97-AF65-F5344CB8AC3E}">
        <p14:creationId xmlns:p14="http://schemas.microsoft.com/office/powerpoint/2010/main" val="390930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1"/>
          <p:cNvSpPr txBox="1">
            <a:spLocks/>
          </p:cNvSpPr>
          <p:nvPr/>
        </p:nvSpPr>
        <p:spPr>
          <a:xfrm>
            <a:off x="1160065" y="1342561"/>
            <a:ext cx="9973732" cy="4388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b="1" dirty="0">
                <a:solidFill>
                  <a:srgbClr val="4675B9"/>
                </a:solidFill>
              </a:rPr>
              <a:t>La certification carbone comme outil incitatif pour réduire les émissions dans les secteurs diffus ?</a:t>
            </a:r>
          </a:p>
          <a:p>
            <a:pPr algn="l"/>
            <a:r>
              <a:rPr lang="fr-FR" sz="2000" dirty="0"/>
              <a:t>La transition à un coût, mais plusieurs outils sont à disposition. La rémunération du carbone évité et stocké est un outil parmi d’autres.</a:t>
            </a:r>
          </a:p>
          <a:p>
            <a:pPr algn="l"/>
            <a:endParaRPr lang="fr-FR" sz="2800" b="1" dirty="0">
              <a:solidFill>
                <a:srgbClr val="4675B9"/>
              </a:solidFill>
            </a:endParaRPr>
          </a:p>
          <a:p>
            <a:pPr algn="l"/>
            <a:endParaRPr lang="fr-FR" sz="2800" b="1" dirty="0">
              <a:solidFill>
                <a:srgbClr val="4675B9"/>
              </a:solidFill>
            </a:endParaRPr>
          </a:p>
          <a:p>
            <a:pPr algn="l"/>
            <a:endParaRPr lang="fr-FR" sz="2800" b="1" dirty="0">
              <a:solidFill>
                <a:srgbClr val="4675B9"/>
              </a:solidFill>
            </a:endParaRPr>
          </a:p>
          <a:p>
            <a:pPr algn="l"/>
            <a:endParaRPr lang="fr-FR" sz="900" b="1" dirty="0">
              <a:solidFill>
                <a:srgbClr val="4675B9"/>
              </a:solidFill>
            </a:endParaRP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77D2E45F-63DC-49EE-ACBE-4E2706030E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8606680"/>
              </p:ext>
            </p:extLst>
          </p:nvPr>
        </p:nvGraphicFramePr>
        <p:xfrm>
          <a:off x="3235570" y="2921544"/>
          <a:ext cx="6156300" cy="337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92A93A8C-EAD8-4454-B5FE-9CADD4B893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57" y="5486814"/>
            <a:ext cx="1371186" cy="137118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9E53548-B10E-4A7B-813E-1D10EC9D072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240" y="2961022"/>
            <a:ext cx="1683888" cy="168388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B4163CE-25A3-4552-B838-0A5B304344A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180" y="4167905"/>
            <a:ext cx="1231079" cy="1231079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 flipH="1" flipV="1">
            <a:off x="3446585" y="4167905"/>
            <a:ext cx="839259" cy="301009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332" y="3865197"/>
            <a:ext cx="1528748" cy="60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3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2974</TotalTime>
  <Words>2702</Words>
  <Application>Microsoft Office PowerPoint</Application>
  <PresentationFormat>Grand écran</PresentationFormat>
  <Paragraphs>465</Paragraphs>
  <Slides>55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55</vt:i4>
      </vt:variant>
    </vt:vector>
  </HeadingPairs>
  <TitlesOfParts>
    <vt:vector size="66" baseType="lpstr">
      <vt:lpstr>ＭＳ Ｐゴシック</vt:lpstr>
      <vt:lpstr>Arial</vt:lpstr>
      <vt:lpstr>Arial Nova Cond</vt:lpstr>
      <vt:lpstr>Calibri</vt:lpstr>
      <vt:lpstr>Calibri Light</vt:lpstr>
      <vt:lpstr>DejaVu Sans</vt:lpstr>
      <vt:lpstr>Helvetica</vt:lpstr>
      <vt:lpstr>Segoe UI</vt:lpstr>
      <vt:lpstr>Wingdings</vt:lpstr>
      <vt:lpstr>Conception personnalisée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Administration centrale AUTH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 HECKMANN</dc:creator>
  <cp:lastModifiedBy>Claudine FOUCHEROT</cp:lastModifiedBy>
  <cp:revision>212</cp:revision>
  <dcterms:created xsi:type="dcterms:W3CDTF">2019-05-15T12:10:42Z</dcterms:created>
  <dcterms:modified xsi:type="dcterms:W3CDTF">2020-06-24T10:15:36Z</dcterms:modified>
</cp:coreProperties>
</file>