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48" r:id="rId2"/>
  </p:sldMasterIdLst>
  <p:notesMasterIdLst>
    <p:notesMasterId r:id="rId41"/>
  </p:notesMasterIdLst>
  <p:sldIdLst>
    <p:sldId id="310" r:id="rId3"/>
    <p:sldId id="336" r:id="rId4"/>
    <p:sldId id="337" r:id="rId5"/>
    <p:sldId id="335" r:id="rId6"/>
    <p:sldId id="339" r:id="rId7"/>
    <p:sldId id="311" r:id="rId8"/>
    <p:sldId id="320" r:id="rId9"/>
    <p:sldId id="314" r:id="rId10"/>
    <p:sldId id="315" r:id="rId11"/>
    <p:sldId id="349" r:id="rId12"/>
    <p:sldId id="351" r:id="rId13"/>
    <p:sldId id="352" r:id="rId14"/>
    <p:sldId id="327" r:id="rId15"/>
    <p:sldId id="331" r:id="rId16"/>
    <p:sldId id="357" r:id="rId17"/>
    <p:sldId id="358" r:id="rId18"/>
    <p:sldId id="295" r:id="rId19"/>
    <p:sldId id="303" r:id="rId20"/>
    <p:sldId id="307" r:id="rId21"/>
    <p:sldId id="304" r:id="rId22"/>
    <p:sldId id="340" r:id="rId23"/>
    <p:sldId id="305" r:id="rId24"/>
    <p:sldId id="306" r:id="rId25"/>
    <p:sldId id="322" r:id="rId26"/>
    <p:sldId id="332" r:id="rId27"/>
    <p:sldId id="309" r:id="rId28"/>
    <p:sldId id="324" r:id="rId29"/>
    <p:sldId id="296" r:id="rId30"/>
    <p:sldId id="353" r:id="rId31"/>
    <p:sldId id="360" r:id="rId32"/>
    <p:sldId id="356" r:id="rId33"/>
    <p:sldId id="321" r:id="rId34"/>
    <p:sldId id="297" r:id="rId35"/>
    <p:sldId id="359" r:id="rId36"/>
    <p:sldId id="343" r:id="rId37"/>
    <p:sldId id="344" r:id="rId38"/>
    <p:sldId id="299" r:id="rId39"/>
    <p:sldId id="345" r:id="rId4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ne FOUCHEROT" initials="CF" lastIdx="10" clrIdx="0">
    <p:extLst>
      <p:ext uri="{19B8F6BF-5375-455C-9EA6-DF929625EA0E}">
        <p15:presenceInfo xmlns:p15="http://schemas.microsoft.com/office/powerpoint/2012/main" userId="S-1-5-21-4224616334-2960362561-2654960143-16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5B9"/>
    <a:srgbClr val="1509FF"/>
    <a:srgbClr val="DB67C2"/>
    <a:srgbClr val="DCC5ED"/>
    <a:srgbClr val="FFFFFF"/>
    <a:srgbClr val="FFE181"/>
    <a:srgbClr val="A2CD85"/>
    <a:srgbClr val="85A4D1"/>
    <a:srgbClr val="FFA7A7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4496" autoAdjust="0"/>
  </p:normalViewPr>
  <p:slideViewPr>
    <p:cSldViewPr snapToGrid="0">
      <p:cViewPr varScale="1">
        <p:scale>
          <a:sx n="59" d="100"/>
          <a:sy n="59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E6570-6772-4A55-8DDA-3DE4B106B91A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BE1E0F4-CDB5-4D12-87F2-F2647395C4B5}">
      <dgm:prSet phldrT="[Texte]" custT="1"/>
      <dgm:spPr/>
      <dgm:t>
        <a:bodyPr/>
        <a:lstStyle/>
        <a:p>
          <a:r>
            <a:rPr lang="fr-FR" sz="2000" dirty="0" smtClean="0"/>
            <a:t>Est-ce qu’il existe déjà une méthode couvrant le type de projet souhaité ?</a:t>
          </a:r>
          <a:endParaRPr lang="fr-FR" sz="2000" dirty="0"/>
        </a:p>
      </dgm:t>
    </dgm:pt>
    <dgm:pt modelId="{0043A8E0-BA58-4981-A8BF-9A3DF19E0072}" type="parTrans" cxnId="{56D0B770-7B04-430A-BD46-BEFFD25E1F58}">
      <dgm:prSet/>
      <dgm:spPr/>
      <dgm:t>
        <a:bodyPr/>
        <a:lstStyle/>
        <a:p>
          <a:endParaRPr lang="fr-FR" sz="1600"/>
        </a:p>
      </dgm:t>
    </dgm:pt>
    <dgm:pt modelId="{BF11FD7B-4ECD-488D-8760-866D8A95A1B9}" type="sibTrans" cxnId="{56D0B770-7B04-430A-BD46-BEFFD25E1F58}">
      <dgm:prSet/>
      <dgm:spPr/>
      <dgm:t>
        <a:bodyPr/>
        <a:lstStyle/>
        <a:p>
          <a:endParaRPr lang="fr-FR" sz="1600"/>
        </a:p>
      </dgm:t>
    </dgm:pt>
    <dgm:pt modelId="{AB2C3062-A079-47A2-8FA4-945F92E061BB}">
      <dgm:prSet phldrT="[Texte]" custT="1"/>
      <dgm:spPr/>
      <dgm:t>
        <a:bodyPr/>
        <a:lstStyle/>
        <a:p>
          <a:r>
            <a:rPr lang="fr-FR" sz="2000" b="1" dirty="0" smtClean="0"/>
            <a:t>OUI</a:t>
          </a:r>
        </a:p>
        <a:p>
          <a:r>
            <a:rPr lang="fr-FR" sz="2000" dirty="0" smtClean="0"/>
            <a:t>les méthodes sont publiques et peuvent être utilisées par tous</a:t>
          </a:r>
          <a:endParaRPr lang="fr-FR" sz="2000" dirty="0"/>
        </a:p>
      </dgm:t>
    </dgm:pt>
    <dgm:pt modelId="{6D0EECD3-12CD-41D4-A56D-A25E5E80B0C9}" type="parTrans" cxnId="{ADF55D99-4269-4936-912E-C616A1895021}">
      <dgm:prSet/>
      <dgm:spPr/>
      <dgm:t>
        <a:bodyPr/>
        <a:lstStyle/>
        <a:p>
          <a:endParaRPr lang="fr-FR" sz="1600"/>
        </a:p>
      </dgm:t>
    </dgm:pt>
    <dgm:pt modelId="{7A9F45F4-E357-4B45-8F0C-4E116F4ABA7E}" type="sibTrans" cxnId="{ADF55D99-4269-4936-912E-C616A1895021}">
      <dgm:prSet/>
      <dgm:spPr/>
      <dgm:t>
        <a:bodyPr/>
        <a:lstStyle/>
        <a:p>
          <a:endParaRPr lang="fr-FR" sz="1600"/>
        </a:p>
      </dgm:t>
    </dgm:pt>
    <dgm:pt modelId="{AC80A226-4FA8-4C7C-9585-C5AFC287EDA7}">
      <dgm:prSet phldrT="[Texte]" custT="1"/>
      <dgm:spPr/>
      <dgm:t>
        <a:bodyPr/>
        <a:lstStyle/>
        <a:p>
          <a:r>
            <a:rPr lang="fr-FR" sz="2000" b="1" dirty="0" smtClean="0"/>
            <a:t>NON </a:t>
          </a:r>
        </a:p>
        <a:p>
          <a:r>
            <a:rPr lang="fr-FR" sz="2000" dirty="0" smtClean="0"/>
            <a:t>Il faut se rapprocher de la DGEC pour voir les méthodes en cours d’élaboration et la pertinence de rédiger une nouvelle méthode</a:t>
          </a:r>
          <a:endParaRPr lang="fr-FR" sz="2000" dirty="0"/>
        </a:p>
      </dgm:t>
    </dgm:pt>
    <dgm:pt modelId="{A8AF8F77-D2B6-480D-8E5F-D078E75710AD}" type="parTrans" cxnId="{81B1D652-A9F1-4D25-8F0D-2DE094EA4465}">
      <dgm:prSet/>
      <dgm:spPr/>
      <dgm:t>
        <a:bodyPr/>
        <a:lstStyle/>
        <a:p>
          <a:endParaRPr lang="fr-FR" sz="1600"/>
        </a:p>
      </dgm:t>
    </dgm:pt>
    <dgm:pt modelId="{81E57A8F-3BD5-4D9B-BADD-25F495633523}" type="sibTrans" cxnId="{81B1D652-A9F1-4D25-8F0D-2DE094EA4465}">
      <dgm:prSet/>
      <dgm:spPr/>
      <dgm:t>
        <a:bodyPr/>
        <a:lstStyle/>
        <a:p>
          <a:endParaRPr lang="fr-FR" sz="1600"/>
        </a:p>
      </dgm:t>
    </dgm:pt>
    <dgm:pt modelId="{679CA865-2F59-49BA-BFAC-D55147BD6514}" type="pres">
      <dgm:prSet presAssocID="{175E6570-6772-4A55-8DDA-3DE4B106B9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45C6685-04EB-4B29-8C6C-973B2ADBCA06}" type="pres">
      <dgm:prSet presAssocID="{BBE1E0F4-CDB5-4D12-87F2-F2647395C4B5}" presName="hierRoot1" presStyleCnt="0">
        <dgm:presLayoutVars>
          <dgm:hierBranch val="init"/>
        </dgm:presLayoutVars>
      </dgm:prSet>
      <dgm:spPr/>
    </dgm:pt>
    <dgm:pt modelId="{75CC547F-81C2-4CC7-B3B1-104EDAE49A68}" type="pres">
      <dgm:prSet presAssocID="{BBE1E0F4-CDB5-4D12-87F2-F2647395C4B5}" presName="rootComposite1" presStyleCnt="0"/>
      <dgm:spPr/>
    </dgm:pt>
    <dgm:pt modelId="{3C5F4341-E6BD-4F4A-87CB-B5094616DA85}" type="pres">
      <dgm:prSet presAssocID="{BBE1E0F4-CDB5-4D12-87F2-F2647395C4B5}" presName="rootText1" presStyleLbl="node0" presStyleIdx="0" presStyleCnt="1" custLinFactNeighborX="-711" custLinFactNeighborY="-156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A6EBC7-5CF6-40AE-A6B5-756D8D2B1D61}" type="pres">
      <dgm:prSet presAssocID="{BBE1E0F4-CDB5-4D12-87F2-F2647395C4B5}" presName="rootConnector1" presStyleLbl="node1" presStyleIdx="0" presStyleCnt="0"/>
      <dgm:spPr/>
      <dgm:t>
        <a:bodyPr/>
        <a:lstStyle/>
        <a:p>
          <a:endParaRPr lang="fr-FR"/>
        </a:p>
      </dgm:t>
    </dgm:pt>
    <dgm:pt modelId="{C25EFB5D-C35C-4C21-A535-C42EB288F976}" type="pres">
      <dgm:prSet presAssocID="{BBE1E0F4-CDB5-4D12-87F2-F2647395C4B5}" presName="hierChild2" presStyleCnt="0"/>
      <dgm:spPr/>
    </dgm:pt>
    <dgm:pt modelId="{2FEF0400-ED9B-4873-AEC7-0CB8D8666B42}" type="pres">
      <dgm:prSet presAssocID="{6D0EECD3-12CD-41D4-A56D-A25E5E80B0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346B3518-CC60-41C6-B292-D40F2975EF84}" type="pres">
      <dgm:prSet presAssocID="{AB2C3062-A079-47A2-8FA4-945F92E061BB}" presName="hierRoot2" presStyleCnt="0">
        <dgm:presLayoutVars>
          <dgm:hierBranch val="init"/>
        </dgm:presLayoutVars>
      </dgm:prSet>
      <dgm:spPr/>
    </dgm:pt>
    <dgm:pt modelId="{598D1416-8824-413A-8EAB-65FFF3B4D245}" type="pres">
      <dgm:prSet presAssocID="{AB2C3062-A079-47A2-8FA4-945F92E061BB}" presName="rootComposite" presStyleCnt="0"/>
      <dgm:spPr/>
    </dgm:pt>
    <dgm:pt modelId="{C838F350-9C55-46B8-AD46-EC5B1D74E878}" type="pres">
      <dgm:prSet presAssocID="{AB2C3062-A079-47A2-8FA4-945F92E061BB}" presName="rootText" presStyleLbl="node2" presStyleIdx="0" presStyleCnt="2" custScaleY="109510" custLinFactNeighborX="1604" custLinFactNeighborY="-154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490C50-0CCF-4C8D-9417-F5D245173C08}" type="pres">
      <dgm:prSet presAssocID="{AB2C3062-A079-47A2-8FA4-945F92E061BB}" presName="rootConnector" presStyleLbl="node2" presStyleIdx="0" presStyleCnt="2"/>
      <dgm:spPr/>
      <dgm:t>
        <a:bodyPr/>
        <a:lstStyle/>
        <a:p>
          <a:endParaRPr lang="fr-FR"/>
        </a:p>
      </dgm:t>
    </dgm:pt>
    <dgm:pt modelId="{BFA7A156-BC52-4CC5-9DBD-2CF5AE25285A}" type="pres">
      <dgm:prSet presAssocID="{AB2C3062-A079-47A2-8FA4-945F92E061BB}" presName="hierChild4" presStyleCnt="0"/>
      <dgm:spPr/>
    </dgm:pt>
    <dgm:pt modelId="{E7ED64C5-FE40-43B5-B49F-E56468187F03}" type="pres">
      <dgm:prSet presAssocID="{AB2C3062-A079-47A2-8FA4-945F92E061BB}" presName="hierChild5" presStyleCnt="0"/>
      <dgm:spPr/>
    </dgm:pt>
    <dgm:pt modelId="{6C6CF964-FACB-4694-A2AE-9A42FB9355A4}" type="pres">
      <dgm:prSet presAssocID="{A8AF8F77-D2B6-480D-8E5F-D078E75710A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03203AE2-16E9-41A7-8ED4-55C041B8509E}" type="pres">
      <dgm:prSet presAssocID="{AC80A226-4FA8-4C7C-9585-C5AFC287EDA7}" presName="hierRoot2" presStyleCnt="0">
        <dgm:presLayoutVars>
          <dgm:hierBranch val="init"/>
        </dgm:presLayoutVars>
      </dgm:prSet>
      <dgm:spPr/>
    </dgm:pt>
    <dgm:pt modelId="{A1217A3D-93D2-43E9-B231-4E1431C268BD}" type="pres">
      <dgm:prSet presAssocID="{AC80A226-4FA8-4C7C-9585-C5AFC287EDA7}" presName="rootComposite" presStyleCnt="0"/>
      <dgm:spPr/>
    </dgm:pt>
    <dgm:pt modelId="{70ADDD95-230B-44DB-94A2-DE685A61231F}" type="pres">
      <dgm:prSet presAssocID="{AC80A226-4FA8-4C7C-9585-C5AFC287EDA7}" presName="rootText" presStyleLbl="node2" presStyleIdx="1" presStyleCnt="2" custScaleY="109744" custLinFactNeighborX="45730" custLinFactNeighborY="-139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9FD046E-05FA-431C-94DB-3EC1B355E96C}" type="pres">
      <dgm:prSet presAssocID="{AC80A226-4FA8-4C7C-9585-C5AFC287EDA7}" presName="rootConnector" presStyleLbl="node2" presStyleIdx="1" presStyleCnt="2"/>
      <dgm:spPr/>
      <dgm:t>
        <a:bodyPr/>
        <a:lstStyle/>
        <a:p>
          <a:endParaRPr lang="fr-FR"/>
        </a:p>
      </dgm:t>
    </dgm:pt>
    <dgm:pt modelId="{0D3923B2-139D-4C21-8A12-992551166E42}" type="pres">
      <dgm:prSet presAssocID="{AC80A226-4FA8-4C7C-9585-C5AFC287EDA7}" presName="hierChild4" presStyleCnt="0"/>
      <dgm:spPr/>
    </dgm:pt>
    <dgm:pt modelId="{522F6DF1-55A4-4FA0-86E5-0BE1B93B29AB}" type="pres">
      <dgm:prSet presAssocID="{AC80A226-4FA8-4C7C-9585-C5AFC287EDA7}" presName="hierChild5" presStyleCnt="0"/>
      <dgm:spPr/>
    </dgm:pt>
    <dgm:pt modelId="{6F8A437F-334B-4978-A5BA-1DDFD98E1AB6}" type="pres">
      <dgm:prSet presAssocID="{BBE1E0F4-CDB5-4D12-87F2-F2647395C4B5}" presName="hierChild3" presStyleCnt="0"/>
      <dgm:spPr/>
    </dgm:pt>
  </dgm:ptLst>
  <dgm:cxnLst>
    <dgm:cxn modelId="{56D0B770-7B04-430A-BD46-BEFFD25E1F58}" srcId="{175E6570-6772-4A55-8DDA-3DE4B106B91A}" destId="{BBE1E0F4-CDB5-4D12-87F2-F2647395C4B5}" srcOrd="0" destOrd="0" parTransId="{0043A8E0-BA58-4981-A8BF-9A3DF19E0072}" sibTransId="{BF11FD7B-4ECD-488D-8760-866D8A95A1B9}"/>
    <dgm:cxn modelId="{F410EF50-2263-4B30-8A2F-92EAB155DCB5}" type="presOf" srcId="{175E6570-6772-4A55-8DDA-3DE4B106B91A}" destId="{679CA865-2F59-49BA-BFAC-D55147BD6514}" srcOrd="0" destOrd="0" presId="urn:microsoft.com/office/officeart/2005/8/layout/orgChart1"/>
    <dgm:cxn modelId="{9746F2E5-CD13-406B-97B6-EF10CC29C9CF}" type="presOf" srcId="{AC80A226-4FA8-4C7C-9585-C5AFC287EDA7}" destId="{70ADDD95-230B-44DB-94A2-DE685A61231F}" srcOrd="0" destOrd="0" presId="urn:microsoft.com/office/officeart/2005/8/layout/orgChart1"/>
    <dgm:cxn modelId="{6DCC5403-20D3-40B1-A8CF-9F8BD96DD9DA}" type="presOf" srcId="{AC80A226-4FA8-4C7C-9585-C5AFC287EDA7}" destId="{29FD046E-05FA-431C-94DB-3EC1B355E96C}" srcOrd="1" destOrd="0" presId="urn:microsoft.com/office/officeart/2005/8/layout/orgChart1"/>
    <dgm:cxn modelId="{B5281687-F397-41BF-98F0-FB48B9DAF500}" type="presOf" srcId="{A8AF8F77-D2B6-480D-8E5F-D078E75710AD}" destId="{6C6CF964-FACB-4694-A2AE-9A42FB9355A4}" srcOrd="0" destOrd="0" presId="urn:microsoft.com/office/officeart/2005/8/layout/orgChart1"/>
    <dgm:cxn modelId="{81B1D652-A9F1-4D25-8F0D-2DE094EA4465}" srcId="{BBE1E0F4-CDB5-4D12-87F2-F2647395C4B5}" destId="{AC80A226-4FA8-4C7C-9585-C5AFC287EDA7}" srcOrd="1" destOrd="0" parTransId="{A8AF8F77-D2B6-480D-8E5F-D078E75710AD}" sibTransId="{81E57A8F-3BD5-4D9B-BADD-25F495633523}"/>
    <dgm:cxn modelId="{E8E5FCAF-026E-4E38-8093-4A6413E5DB41}" type="presOf" srcId="{BBE1E0F4-CDB5-4D12-87F2-F2647395C4B5}" destId="{ADA6EBC7-5CF6-40AE-A6B5-756D8D2B1D61}" srcOrd="1" destOrd="0" presId="urn:microsoft.com/office/officeart/2005/8/layout/orgChart1"/>
    <dgm:cxn modelId="{642AA384-4550-4D5E-B8CF-0C513A8BC976}" type="presOf" srcId="{6D0EECD3-12CD-41D4-A56D-A25E5E80B0C9}" destId="{2FEF0400-ED9B-4873-AEC7-0CB8D8666B42}" srcOrd="0" destOrd="0" presId="urn:microsoft.com/office/officeart/2005/8/layout/orgChart1"/>
    <dgm:cxn modelId="{F81843C1-BDD0-48B1-80A6-6AFE97F187EB}" type="presOf" srcId="{AB2C3062-A079-47A2-8FA4-945F92E061BB}" destId="{6C490C50-0CCF-4C8D-9417-F5D245173C08}" srcOrd="1" destOrd="0" presId="urn:microsoft.com/office/officeart/2005/8/layout/orgChart1"/>
    <dgm:cxn modelId="{3A0B8902-BEFA-4D01-98F8-67D2AB7C73C4}" type="presOf" srcId="{BBE1E0F4-CDB5-4D12-87F2-F2647395C4B5}" destId="{3C5F4341-E6BD-4F4A-87CB-B5094616DA85}" srcOrd="0" destOrd="0" presId="urn:microsoft.com/office/officeart/2005/8/layout/orgChart1"/>
    <dgm:cxn modelId="{01822E94-EA44-4D6C-977E-13430F2B1903}" type="presOf" srcId="{AB2C3062-A079-47A2-8FA4-945F92E061BB}" destId="{C838F350-9C55-46B8-AD46-EC5B1D74E878}" srcOrd="0" destOrd="0" presId="urn:microsoft.com/office/officeart/2005/8/layout/orgChart1"/>
    <dgm:cxn modelId="{ADF55D99-4269-4936-912E-C616A1895021}" srcId="{BBE1E0F4-CDB5-4D12-87F2-F2647395C4B5}" destId="{AB2C3062-A079-47A2-8FA4-945F92E061BB}" srcOrd="0" destOrd="0" parTransId="{6D0EECD3-12CD-41D4-A56D-A25E5E80B0C9}" sibTransId="{7A9F45F4-E357-4B45-8F0C-4E116F4ABA7E}"/>
    <dgm:cxn modelId="{5E3DDED0-8678-4BD5-A6D3-BE85BF79EE19}" type="presParOf" srcId="{679CA865-2F59-49BA-BFAC-D55147BD6514}" destId="{D45C6685-04EB-4B29-8C6C-973B2ADBCA06}" srcOrd="0" destOrd="0" presId="urn:microsoft.com/office/officeart/2005/8/layout/orgChart1"/>
    <dgm:cxn modelId="{0BD63884-EA45-4917-8A3D-88EC1A014D6B}" type="presParOf" srcId="{D45C6685-04EB-4B29-8C6C-973B2ADBCA06}" destId="{75CC547F-81C2-4CC7-B3B1-104EDAE49A68}" srcOrd="0" destOrd="0" presId="urn:microsoft.com/office/officeart/2005/8/layout/orgChart1"/>
    <dgm:cxn modelId="{E5E443A7-D08F-4A23-9636-FB6F0F346260}" type="presParOf" srcId="{75CC547F-81C2-4CC7-B3B1-104EDAE49A68}" destId="{3C5F4341-E6BD-4F4A-87CB-B5094616DA85}" srcOrd="0" destOrd="0" presId="urn:microsoft.com/office/officeart/2005/8/layout/orgChart1"/>
    <dgm:cxn modelId="{8D6D13DC-D50E-4C8F-A414-86E5F36522C3}" type="presParOf" srcId="{75CC547F-81C2-4CC7-B3B1-104EDAE49A68}" destId="{ADA6EBC7-5CF6-40AE-A6B5-756D8D2B1D61}" srcOrd="1" destOrd="0" presId="urn:microsoft.com/office/officeart/2005/8/layout/orgChart1"/>
    <dgm:cxn modelId="{AB11334D-D532-4957-A905-CB6492BCF870}" type="presParOf" srcId="{D45C6685-04EB-4B29-8C6C-973B2ADBCA06}" destId="{C25EFB5D-C35C-4C21-A535-C42EB288F976}" srcOrd="1" destOrd="0" presId="urn:microsoft.com/office/officeart/2005/8/layout/orgChart1"/>
    <dgm:cxn modelId="{8D663358-A359-4AD0-BA63-F588FDE09C7D}" type="presParOf" srcId="{C25EFB5D-C35C-4C21-A535-C42EB288F976}" destId="{2FEF0400-ED9B-4873-AEC7-0CB8D8666B42}" srcOrd="0" destOrd="0" presId="urn:microsoft.com/office/officeart/2005/8/layout/orgChart1"/>
    <dgm:cxn modelId="{B3E65F2C-49D6-4CB9-92FD-9E4C094BABC8}" type="presParOf" srcId="{C25EFB5D-C35C-4C21-A535-C42EB288F976}" destId="{346B3518-CC60-41C6-B292-D40F2975EF84}" srcOrd="1" destOrd="0" presId="urn:microsoft.com/office/officeart/2005/8/layout/orgChart1"/>
    <dgm:cxn modelId="{E4EFA75F-F12E-41F9-A256-0A9D3F6A8EC0}" type="presParOf" srcId="{346B3518-CC60-41C6-B292-D40F2975EF84}" destId="{598D1416-8824-413A-8EAB-65FFF3B4D245}" srcOrd="0" destOrd="0" presId="urn:microsoft.com/office/officeart/2005/8/layout/orgChart1"/>
    <dgm:cxn modelId="{7E5C1E3A-DD56-49F7-814D-67E84A7F46B8}" type="presParOf" srcId="{598D1416-8824-413A-8EAB-65FFF3B4D245}" destId="{C838F350-9C55-46B8-AD46-EC5B1D74E878}" srcOrd="0" destOrd="0" presId="urn:microsoft.com/office/officeart/2005/8/layout/orgChart1"/>
    <dgm:cxn modelId="{68F80C99-AD58-4BCA-B4D8-7BCD01E0BF6F}" type="presParOf" srcId="{598D1416-8824-413A-8EAB-65FFF3B4D245}" destId="{6C490C50-0CCF-4C8D-9417-F5D245173C08}" srcOrd="1" destOrd="0" presId="urn:microsoft.com/office/officeart/2005/8/layout/orgChart1"/>
    <dgm:cxn modelId="{EB71A021-7E9C-48D1-AE99-C90BC62C70BD}" type="presParOf" srcId="{346B3518-CC60-41C6-B292-D40F2975EF84}" destId="{BFA7A156-BC52-4CC5-9DBD-2CF5AE25285A}" srcOrd="1" destOrd="0" presId="urn:microsoft.com/office/officeart/2005/8/layout/orgChart1"/>
    <dgm:cxn modelId="{B8529B65-5070-4941-8CFA-00E696A80DF0}" type="presParOf" srcId="{346B3518-CC60-41C6-B292-D40F2975EF84}" destId="{E7ED64C5-FE40-43B5-B49F-E56468187F03}" srcOrd="2" destOrd="0" presId="urn:microsoft.com/office/officeart/2005/8/layout/orgChart1"/>
    <dgm:cxn modelId="{822EAA4A-AB92-4BEF-9E55-B68EF5A4AE46}" type="presParOf" srcId="{C25EFB5D-C35C-4C21-A535-C42EB288F976}" destId="{6C6CF964-FACB-4694-A2AE-9A42FB9355A4}" srcOrd="2" destOrd="0" presId="urn:microsoft.com/office/officeart/2005/8/layout/orgChart1"/>
    <dgm:cxn modelId="{79102B8B-3EFC-4E5E-9685-142F02ED4A35}" type="presParOf" srcId="{C25EFB5D-C35C-4C21-A535-C42EB288F976}" destId="{03203AE2-16E9-41A7-8ED4-55C041B8509E}" srcOrd="3" destOrd="0" presId="urn:microsoft.com/office/officeart/2005/8/layout/orgChart1"/>
    <dgm:cxn modelId="{337A6805-E552-4370-A39A-B3FCC8FC69D2}" type="presParOf" srcId="{03203AE2-16E9-41A7-8ED4-55C041B8509E}" destId="{A1217A3D-93D2-43E9-B231-4E1431C268BD}" srcOrd="0" destOrd="0" presId="urn:microsoft.com/office/officeart/2005/8/layout/orgChart1"/>
    <dgm:cxn modelId="{7B5C63D5-6C7F-4568-A45F-F4614C31C117}" type="presParOf" srcId="{A1217A3D-93D2-43E9-B231-4E1431C268BD}" destId="{70ADDD95-230B-44DB-94A2-DE685A61231F}" srcOrd="0" destOrd="0" presId="urn:microsoft.com/office/officeart/2005/8/layout/orgChart1"/>
    <dgm:cxn modelId="{AA9E00DD-2E22-4176-AB4E-430DA33420E4}" type="presParOf" srcId="{A1217A3D-93D2-43E9-B231-4E1431C268BD}" destId="{29FD046E-05FA-431C-94DB-3EC1B355E96C}" srcOrd="1" destOrd="0" presId="urn:microsoft.com/office/officeart/2005/8/layout/orgChart1"/>
    <dgm:cxn modelId="{02A2DAAF-5295-43C0-BA35-915F6C6A098E}" type="presParOf" srcId="{03203AE2-16E9-41A7-8ED4-55C041B8509E}" destId="{0D3923B2-139D-4C21-8A12-992551166E42}" srcOrd="1" destOrd="0" presId="urn:microsoft.com/office/officeart/2005/8/layout/orgChart1"/>
    <dgm:cxn modelId="{102EA619-E57B-4C1D-BC3E-FD0EF9F166E8}" type="presParOf" srcId="{03203AE2-16E9-41A7-8ED4-55C041B8509E}" destId="{522F6DF1-55A4-4FA0-86E5-0BE1B93B29AB}" srcOrd="2" destOrd="0" presId="urn:microsoft.com/office/officeart/2005/8/layout/orgChart1"/>
    <dgm:cxn modelId="{FADFEF5D-A5FE-45DF-AA1B-D1D5CE56D794}" type="presParOf" srcId="{D45C6685-04EB-4B29-8C6C-973B2ADBCA06}" destId="{6F8A437F-334B-4978-A5BA-1DDFD98E1A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CF964-FACB-4694-A2AE-9A42FB9355A4}">
      <dsp:nvSpPr>
        <dsp:cNvPr id="0" name=""/>
        <dsp:cNvSpPr/>
      </dsp:nvSpPr>
      <dsp:spPr>
        <a:xfrm>
          <a:off x="4037863" y="1838027"/>
          <a:ext cx="2252109" cy="61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40"/>
              </a:lnTo>
              <a:lnTo>
                <a:pt x="2252109" y="230740"/>
              </a:lnTo>
              <a:lnTo>
                <a:pt x="2252109" y="6167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F0400-ED9B-4873-AEC7-0CB8D8666B42}">
      <dsp:nvSpPr>
        <dsp:cNvPr id="0" name=""/>
        <dsp:cNvSpPr/>
      </dsp:nvSpPr>
      <dsp:spPr>
        <a:xfrm>
          <a:off x="1898950" y="1838027"/>
          <a:ext cx="2138912" cy="590607"/>
        </a:xfrm>
        <a:custGeom>
          <a:avLst/>
          <a:gdLst/>
          <a:ahLst/>
          <a:cxnLst/>
          <a:rect l="0" t="0" r="0" b="0"/>
          <a:pathLst>
            <a:path>
              <a:moveTo>
                <a:pt x="2138912" y="0"/>
              </a:moveTo>
              <a:lnTo>
                <a:pt x="2138912" y="204621"/>
              </a:lnTo>
              <a:lnTo>
                <a:pt x="0" y="204621"/>
              </a:lnTo>
              <a:lnTo>
                <a:pt x="0" y="5906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F4341-E6BD-4F4A-87CB-B5094616DA85}">
      <dsp:nvSpPr>
        <dsp:cNvPr id="0" name=""/>
        <dsp:cNvSpPr/>
      </dsp:nvSpPr>
      <dsp:spPr>
        <a:xfrm>
          <a:off x="2199835" y="0"/>
          <a:ext cx="3676054" cy="1838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Est-ce qu’il existe déjà une méthode couvrant le type de projet souhaité ?</a:t>
          </a:r>
          <a:endParaRPr lang="fr-FR" sz="2000" kern="1200" dirty="0"/>
        </a:p>
      </dsp:txBody>
      <dsp:txXfrm>
        <a:off x="2199835" y="0"/>
        <a:ext cx="3676054" cy="1838027"/>
      </dsp:txXfrm>
    </dsp:sp>
    <dsp:sp modelId="{C838F350-9C55-46B8-AD46-EC5B1D74E878}">
      <dsp:nvSpPr>
        <dsp:cNvPr id="0" name=""/>
        <dsp:cNvSpPr/>
      </dsp:nvSpPr>
      <dsp:spPr>
        <a:xfrm>
          <a:off x="60923" y="2428634"/>
          <a:ext cx="3676054" cy="20128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OUI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les méthodes sont publiques et peuvent être utilisées par tous</a:t>
          </a:r>
          <a:endParaRPr lang="fr-FR" sz="2000" kern="1200" dirty="0"/>
        </a:p>
      </dsp:txBody>
      <dsp:txXfrm>
        <a:off x="60923" y="2428634"/>
        <a:ext cx="3676054" cy="2012823"/>
      </dsp:txXfrm>
    </dsp:sp>
    <dsp:sp modelId="{70ADDD95-230B-44DB-94A2-DE685A61231F}">
      <dsp:nvSpPr>
        <dsp:cNvPr id="0" name=""/>
        <dsp:cNvSpPr/>
      </dsp:nvSpPr>
      <dsp:spPr>
        <a:xfrm>
          <a:off x="4451945" y="2454753"/>
          <a:ext cx="3676054" cy="20171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NON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Il faut se rapprocher de la DGEC pour voir les méthodes en cours d’élaboration et la pertinence de rédiger une nouvelle méthode</a:t>
          </a:r>
          <a:endParaRPr lang="fr-FR" sz="2000" kern="1200" dirty="0"/>
        </a:p>
      </dsp:txBody>
      <dsp:txXfrm>
        <a:off x="4451945" y="2454753"/>
        <a:ext cx="3676054" cy="2017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ACCBA-ED34-42D1-9CA7-5747C6AAF68A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6628-722D-4913-AAC6-D168A113C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0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80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96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Scénario générique : apports</a:t>
            </a:r>
            <a:r>
              <a:rPr lang="fr-FR" baseline="0" dirty="0" smtClean="0"/>
              <a:t> en engrais azotés =&gt; compta des agriculteurs ou moyenne d’épandage d’engrais par type de cultures à l’échelle régionale – x kg d’engrais/région. La moyenne serait le scénario de référence. Toute amélioration par rapport à la moyenne peut être valorisée. A la base fait pour les coûts de transaction mais ça peut servir à récompenser ceux qui font mieux que la moyenne.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Rémunération maintien stockage : si risque retournement de prairie. Culture de rente peut rapporter plus qu’une prairie. Les sols agricole sont </a:t>
            </a:r>
            <a:r>
              <a:rPr lang="fr-FR" baseline="0" dirty="0" err="1" smtClean="0"/>
              <a:t>déstockeurs</a:t>
            </a:r>
            <a:r>
              <a:rPr lang="fr-FR" baseline="0" dirty="0" smtClean="0"/>
              <a:t> nets parce que les prairies sont retournées + champs labourés. Grandes cultures : scénarios de référence par région qui prennent en compte la tendance de </a:t>
            </a:r>
            <a:r>
              <a:rPr lang="fr-FR" baseline="0" dirty="0" err="1" smtClean="0"/>
              <a:t>déstokage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2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 de </a:t>
            </a:r>
            <a:r>
              <a:rPr lang="fr-FR" dirty="0" err="1" smtClean="0"/>
              <a:t>carbon</a:t>
            </a:r>
            <a:r>
              <a:rPr lang="fr-FR" baseline="0" dirty="0" smtClean="0"/>
              <a:t> agri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6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6628-722D-4913-AAC6-D168A113C4E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5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639330"/>
            <a:ext cx="9144000" cy="36184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3" y="5447763"/>
            <a:ext cx="910107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9B3A-F6F1-4E3E-AA8F-EA962F5962FC}" type="datetimeFigureOut">
              <a:rPr lang="fr-FR" smtClean="0"/>
              <a:t>25/06/2020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85BF-A3C6-432B-99D8-E18CE6682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5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7D2F-E7AB-42FB-98AC-91D7DD870F5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52800" y="5191919"/>
            <a:ext cx="5918200" cy="738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chemeClr val="tx1"/>
                </a:solidFill>
              </a:rPr>
              <a:t>Webinaire – 17 mai 2019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3" y="5447763"/>
            <a:ext cx="910107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020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date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1C86-6F7C-4B20-BE56-3CA15F4FDE2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53" y="5447763"/>
            <a:ext cx="910107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4ce.org/serie-de-webinaires-label-bas-carbone-i-presentation-generale-du-label-bas-carbo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que-solidaire.gouv.fr/label-bas-carbon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cologique-solidaire.gouv.fr/label-bas-carbone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910776" y="1235872"/>
            <a:ext cx="10515600" cy="4946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4800" b="1" dirty="0" smtClean="0">
                <a:solidFill>
                  <a:srgbClr val="4675B9"/>
                </a:solidFill>
                <a:latin typeface="+mn-lt"/>
              </a:rPr>
              <a:t>Webinaire 2 </a:t>
            </a:r>
          </a:p>
          <a:p>
            <a:pPr algn="ctr"/>
            <a:r>
              <a:rPr lang="fr-FR" sz="4800" b="1" dirty="0" smtClean="0">
                <a:solidFill>
                  <a:srgbClr val="4675B9"/>
                </a:solidFill>
                <a:latin typeface="+mn-lt"/>
              </a:rPr>
              <a:t>Passer à l’action : le Label Bas Carbone du point de vue des porteurs de projet </a:t>
            </a:r>
            <a:endParaRPr lang="fr-FR" sz="48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1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r>
              <a:rPr lang="fr-FR" sz="2400" b="1" dirty="0" smtClean="0">
                <a:solidFill>
                  <a:srgbClr val="4675B9"/>
                </a:solidFill>
                <a:latin typeface="+mn-lt"/>
              </a:rPr>
              <a:t>Jeudi 25 Juin 2020 : 9h30 à 10h30 </a:t>
            </a:r>
            <a:endParaRPr lang="fr-FR" sz="24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4000" b="1" baseline="0" dirty="0">
              <a:solidFill>
                <a:srgbClr val="4675B9"/>
              </a:solidFill>
              <a:latin typeface="+mn-lt"/>
            </a:endParaRPr>
          </a:p>
          <a:p>
            <a:pPr algn="ctr"/>
            <a:endParaRPr lang="fr-FR" sz="200" b="1" baseline="0" dirty="0">
              <a:solidFill>
                <a:srgbClr val="4675B9"/>
              </a:solidFill>
              <a:latin typeface="+mn-lt"/>
            </a:endParaRP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Direction Générale de l’Énergie et du Climat (DGEC)</a:t>
            </a:r>
          </a:p>
          <a:p>
            <a:pPr lvl="0" algn="ctr"/>
            <a:r>
              <a:rPr lang="fr-FR" sz="2400" b="1" cap="small" dirty="0">
                <a:latin typeface="Arial Nova Cond" panose="020B0506020202020204" pitchFamily="34" charset="0"/>
              </a:rPr>
              <a:t>Institut de l’Économie pour le Climat (I4CE</a:t>
            </a:r>
            <a:r>
              <a:rPr lang="fr-FR" sz="2400" b="1" cap="small" dirty="0" smtClean="0">
                <a:latin typeface="Arial Nova Cond" panose="020B0506020202020204" pitchFamily="34" charset="0"/>
              </a:rPr>
              <a:t>)</a:t>
            </a:r>
            <a:endParaRPr lang="fr-FR" sz="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3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54906" y="1720802"/>
            <a:ext cx="10339753" cy="415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800" lvl="1" fontAlgn="auto">
              <a:spcBef>
                <a:spcPts val="1000"/>
              </a:spcBef>
              <a:spcAft>
                <a:spcPts val="331"/>
              </a:spcAft>
              <a:defRPr/>
            </a:pPr>
            <a:r>
              <a:rPr lang="fr-FR" altLang="fr-FR" sz="2100" b="1" dirty="0">
                <a:solidFill>
                  <a:srgbClr val="4675B9"/>
                </a:solidFill>
              </a:rPr>
              <a:t>1. </a:t>
            </a:r>
            <a:r>
              <a:rPr lang="fr-FR" sz="2100" b="1" dirty="0">
                <a:solidFill>
                  <a:srgbClr val="4675B9"/>
                </a:solidFill>
              </a:rPr>
              <a:t>Assurer </a:t>
            </a:r>
            <a:r>
              <a:rPr lang="fr-FR" sz="2100" b="1" dirty="0" smtClean="0">
                <a:solidFill>
                  <a:srgbClr val="4675B9"/>
                </a:solidFill>
              </a:rPr>
              <a:t>l’efficacité du financement… </a:t>
            </a:r>
            <a:endParaRPr lang="fr-FR" altLang="fr-FR" sz="2100" b="1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lvl="1" indent="-342900" fontAlgn="auto">
              <a:spcBef>
                <a:spcPts val="1000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1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Rappel de l’objectif </a:t>
            </a:r>
            <a:r>
              <a:rPr lang="fr-FR" altLang="fr-FR" sz="21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: limiter le risque d’effet d’aubaine, assurer l’efficacité du financement.</a:t>
            </a:r>
            <a:r>
              <a:rPr lang="fr-FR" altLang="fr-FR" sz="21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 Le LBC </a:t>
            </a:r>
            <a:r>
              <a:rPr lang="fr-FR" altLang="fr-FR" sz="21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est un outil incitant les démarches de progrès</a:t>
            </a:r>
            <a:r>
              <a:rPr lang="fr-FR" altLang="fr-FR" sz="21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 </a:t>
            </a:r>
          </a:p>
          <a:p>
            <a:pPr marL="686700" lvl="1" indent="-342900" fontAlgn="auto">
              <a:spcBef>
                <a:spcPts val="1000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1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Il est complémentaire aux aides publiques </a:t>
            </a:r>
            <a:r>
              <a:rPr lang="fr-FR" altLang="fr-FR" sz="21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(PAC, CEE, aide à la plantation, etc.) dès lors que celle-ci sont jugées non suffisantes.</a:t>
            </a:r>
          </a:p>
          <a:p>
            <a:pPr marL="343800" lvl="1">
              <a:spcBef>
                <a:spcPts val="1000"/>
              </a:spcBef>
              <a:spcAft>
                <a:spcPts val="331"/>
              </a:spcAft>
              <a:defRPr/>
            </a:pPr>
            <a:r>
              <a:rPr lang="fr-FR" altLang="fr-FR" sz="2100" b="1" dirty="0" smtClean="0">
                <a:solidFill>
                  <a:srgbClr val="4675B9"/>
                </a:solidFill>
              </a:rPr>
              <a:t>2. … mais toutes les bonnes pratiques actuelles ne sont pas forcément exclues</a:t>
            </a:r>
            <a:endParaRPr lang="fr-FR" altLang="fr-FR" sz="2100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143900" lvl="2" indent="-342900">
              <a:spcBef>
                <a:spcPts val="1000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100" spc="-1" dirty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Le maintien de bonnes pratiques existantes (ex: carbone du sol) peut être valorisé s’il est démontré que leur poursuite est menacée (à définir dans la méthode). </a:t>
            </a:r>
          </a:p>
          <a:p>
            <a:pPr marL="1143900" lvl="2" indent="-342900">
              <a:spcBef>
                <a:spcPts val="1000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1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Scénario générique se basant sur des moyennes régionales (assorti d’un rabais) </a:t>
            </a:r>
            <a:r>
              <a:rPr lang="fr-FR" altLang="fr-FR" sz="21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 cf. le module 3 présenté lors du 1</a:t>
            </a:r>
            <a:r>
              <a:rPr lang="fr-FR" altLang="fr-FR" sz="2100" spc="-1" baseline="30000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er</a:t>
            </a:r>
            <a:r>
              <a:rPr lang="fr-FR" altLang="fr-FR" sz="21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 webinaire</a:t>
            </a:r>
          </a:p>
        </p:txBody>
      </p:sp>
      <p:sp>
        <p:nvSpPr>
          <p:cNvPr id="5" name="Sous-titre 1"/>
          <p:cNvSpPr>
            <a:spLocks noGrp="1"/>
          </p:cNvSpPr>
          <p:nvPr>
            <p:ph type="subTitle" idx="1"/>
          </p:nvPr>
        </p:nvSpPr>
        <p:spPr>
          <a:xfrm>
            <a:off x="3121270" y="818184"/>
            <a:ext cx="7065366" cy="4736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L’</a:t>
            </a:r>
            <a:r>
              <a:rPr lang="fr-FR" sz="3200" b="1" dirty="0" err="1" smtClean="0">
                <a:solidFill>
                  <a:srgbClr val="4675B9"/>
                </a:solidFill>
              </a:rPr>
              <a:t>additionnalité</a:t>
            </a:r>
            <a:r>
              <a:rPr lang="fr-FR" sz="3200" b="1" dirty="0" smtClean="0">
                <a:solidFill>
                  <a:srgbClr val="4675B9"/>
                </a:solidFill>
              </a:rPr>
              <a:t>, pour quoi faire?</a:t>
            </a:r>
            <a:endParaRPr lang="fr-FR" sz="32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684341" y="1759015"/>
            <a:ext cx="9144000" cy="361847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Ce que le label fait et ce qu’il ne fait pas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lvl="1" indent="-457200" algn="l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Calibri"/>
              </a:rPr>
              <a:t>Il ne </a:t>
            </a:r>
            <a:r>
              <a:rPr lang="fr-FR" sz="2400" dirty="0" smtClean="0">
                <a:latin typeface="Calibri"/>
              </a:rPr>
              <a:t>labellise </a:t>
            </a:r>
            <a:r>
              <a:rPr lang="fr-FR" sz="2400" dirty="0">
                <a:latin typeface="Calibri"/>
              </a:rPr>
              <a:t>pas </a:t>
            </a:r>
            <a:r>
              <a:rPr lang="fr-FR" sz="2400" dirty="0" smtClean="0">
                <a:latin typeface="Calibri"/>
              </a:rPr>
              <a:t>: une </a:t>
            </a:r>
            <a:r>
              <a:rPr lang="fr-FR" sz="2400" dirty="0">
                <a:latin typeface="Calibri"/>
              </a:rPr>
              <a:t>entreprise, une exploitation, une pratique, une technologie, </a:t>
            </a:r>
            <a:r>
              <a:rPr lang="fr-FR" sz="2400" dirty="0" smtClean="0">
                <a:latin typeface="Calibri"/>
              </a:rPr>
              <a:t>un produit</a:t>
            </a:r>
            <a:r>
              <a:rPr lang="fr-FR" sz="2400" dirty="0">
                <a:latin typeface="Calibri"/>
              </a:rPr>
              <a:t>, mais </a:t>
            </a:r>
            <a:r>
              <a:rPr lang="fr-FR" sz="2400" dirty="0" smtClean="0">
                <a:latin typeface="Calibri"/>
              </a:rPr>
              <a:t>…</a:t>
            </a:r>
          </a:p>
          <a:p>
            <a:pPr lvl="1" indent="-457200" algn="l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endParaRPr lang="fr-FR" sz="2400" dirty="0">
              <a:latin typeface="Calibri"/>
            </a:endParaRPr>
          </a:p>
          <a:p>
            <a:pPr lvl="1" indent="-457200" algn="l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latin typeface="Calibri"/>
              </a:rPr>
              <a:t>… Il labellise : des réductions d’émissions par rapport à un scénario de référence.</a:t>
            </a:r>
            <a:endParaRPr lang="fr-FR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02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 lnSpcReduction="10000"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Le Label en quelques chiffres </a:t>
            </a:r>
          </a:p>
          <a:p>
            <a:endParaRPr lang="fr-FR" sz="1000" u="sng" dirty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25 projets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labellisés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, 4 en cours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d’instruction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Statistiques des projets forestiers labellisés : 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Méthode suivie : 3 balivage, 13 boisement et 9 reboisement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Surface totale : 173 ha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RE : </a:t>
            </a:r>
            <a:r>
              <a:rPr lang="fr-FR" sz="18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22 000 tCO2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Coût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de 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la tCO2 :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entre 20€/tCO2 et 50€/tCO2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Premier projet collectif notifié pour </a:t>
            </a:r>
            <a:r>
              <a:rPr lang="fr-FR" sz="2200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Carbon’Agri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391 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exploitations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RE : </a:t>
            </a:r>
            <a:r>
              <a:rPr lang="fr-FR" sz="18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71 000 tCO2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Perspectives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de développement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Forêt : </a:t>
            </a:r>
            <a:r>
              <a:rPr lang="fr-FR" sz="18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0,5 Mt de CO2 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sur 250 propriétés forestières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Agriculture : 2 appels à projets/an, générant chacun environ </a:t>
            </a:r>
            <a:r>
              <a:rPr lang="fr-FR" sz="18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70 000 tCO2</a:t>
            </a:r>
          </a:p>
        </p:txBody>
      </p:sp>
    </p:spTree>
    <p:extLst>
      <p:ext uri="{BB962C8B-B14F-4D97-AF65-F5344CB8AC3E}">
        <p14:creationId xmlns:p14="http://schemas.microsoft.com/office/powerpoint/2010/main" val="336572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77296" y="2382165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 smtClean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 cycle de vie d’un projet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2850" y="724654"/>
            <a:ext cx="297587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La première étape </a:t>
            </a:r>
            <a:endParaRPr lang="fr-FR" sz="2800" b="1" dirty="0">
              <a:solidFill>
                <a:srgbClr val="4675B9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945355188"/>
              </p:ext>
            </p:extLst>
          </p:nvPr>
        </p:nvGraphicFramePr>
        <p:xfrm>
          <a:off x="1783805" y="1439332"/>
          <a:ext cx="8128000" cy="483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95848" y="5999964"/>
            <a:ext cx="38940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fr-FR" i="1" dirty="0" smtClean="0"/>
              <a:t>Pour plus </a:t>
            </a:r>
            <a:r>
              <a:rPr lang="fr-FR" i="1" dirty="0" smtClean="0">
                <a:sym typeface="Wingdings" panose="05000000000000000000" pitchFamily="2" charset="2"/>
              </a:rPr>
              <a:t>d’informations, </a:t>
            </a:r>
            <a:r>
              <a:rPr lang="fr-FR" i="1" dirty="0">
                <a:sym typeface="Wingdings" panose="05000000000000000000" pitchFamily="2" charset="2"/>
              </a:rPr>
              <a:t>se référer au module 3 présenté lors du 1</a:t>
            </a:r>
            <a:r>
              <a:rPr lang="fr-FR" i="1" baseline="30000" dirty="0">
                <a:sym typeface="Wingdings" panose="05000000000000000000" pitchFamily="2" charset="2"/>
              </a:rPr>
              <a:t>er</a:t>
            </a:r>
            <a:r>
              <a:rPr lang="fr-FR" i="1" dirty="0">
                <a:sym typeface="Wingdings" panose="05000000000000000000" pitchFamily="2" charset="2"/>
              </a:rPr>
              <a:t> </a:t>
            </a:r>
            <a:r>
              <a:rPr lang="fr-FR" i="1" dirty="0" smtClean="0">
                <a:sym typeface="Wingdings" panose="05000000000000000000" pitchFamily="2" charset="2"/>
              </a:rPr>
              <a:t>webinaire</a:t>
            </a:r>
            <a:r>
              <a:rPr lang="fr-FR" i="1" dirty="0" smtClean="0"/>
              <a:t>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30581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47524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Pour </a:t>
            </a:r>
            <a:r>
              <a:rPr lang="fr-FR" sz="3200" b="1" dirty="0" smtClean="0">
                <a:solidFill>
                  <a:srgbClr val="4675B9"/>
                </a:solidFill>
              </a:rPr>
              <a:t>connaître les méthodes existantes, </a:t>
            </a:r>
            <a:r>
              <a:rPr lang="fr-FR" sz="3200" b="1" dirty="0">
                <a:solidFill>
                  <a:srgbClr val="4675B9"/>
                </a:solidFill>
              </a:rPr>
              <a:t>rendez-vous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5293" t="15959" r="36194" b="13324"/>
          <a:stretch/>
        </p:blipFill>
        <p:spPr>
          <a:xfrm>
            <a:off x="9860318" y="4504218"/>
            <a:ext cx="1647708" cy="2297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5739" t="16580" r="36421" b="13707"/>
          <a:stretch/>
        </p:blipFill>
        <p:spPr>
          <a:xfrm>
            <a:off x="9844087" y="1957387"/>
            <a:ext cx="1602065" cy="2255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2012" y="2874077"/>
            <a:ext cx="9618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6700" indent="-342900">
              <a:buFont typeface="Arial" panose="020B0604020202020204" pitchFamily="34" charset="0"/>
              <a:buChar char="•"/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Le 6 juillet pour la présentation des méthodes forestières par le CNPF</a:t>
            </a:r>
          </a:p>
          <a:p>
            <a:pPr marL="686700" indent="-342900">
              <a:buFont typeface="Arial" panose="020B0604020202020204" pitchFamily="34" charset="0"/>
              <a:buChar char="•"/>
            </a:pP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>
              <a:buFont typeface="Arial" panose="020B0604020202020204" pitchFamily="34" charset="0"/>
              <a:buChar char="•"/>
            </a:pP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>
              <a:buFont typeface="Arial" panose="020B0604020202020204" pitchFamily="34" charset="0"/>
              <a:buChar char="•"/>
            </a:pP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343800"/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>
              <a:buFont typeface="Arial" panose="020B0604020202020204" pitchFamily="34" charset="0"/>
              <a:buChar char="•"/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DejaVu Sans"/>
              </a:rPr>
              <a:t>Le 7 juillet pour la présentation de CARBON AGRI par l’</a:t>
            </a:r>
            <a:r>
              <a:rPr lang="fr-FR" sz="2400" spc="-1" dirty="0" err="1">
                <a:uFill>
                  <a:solidFill>
                    <a:srgbClr val="FFFFFF"/>
                  </a:solidFill>
                </a:uFill>
                <a:ea typeface="DejaVu Sans"/>
              </a:rPr>
              <a:t>idele</a:t>
            </a:r>
            <a:endParaRPr lang="fr-FR" sz="24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04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443102" y="2173898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1. </a:t>
            </a:r>
            <a:r>
              <a:rPr lang="fr-FR" sz="2000" b="1" dirty="0" smtClean="0"/>
              <a:t>La validation documentaire des projets</a:t>
            </a:r>
            <a:endParaRPr lang="fr-FR" sz="20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210471" y="2173898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2. </a:t>
            </a:r>
            <a:r>
              <a:rPr lang="fr-FR" sz="2000" b="1" dirty="0" smtClean="0"/>
              <a:t>Le suivi des projets</a:t>
            </a:r>
            <a:endParaRPr lang="fr-FR" sz="20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8002005" y="2173898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/>
              <a:t>3. </a:t>
            </a:r>
            <a:r>
              <a:rPr lang="fr-FR" sz="2000" b="1" dirty="0"/>
              <a:t>Reconnaissance des RE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443102" y="3201059"/>
            <a:ext cx="2348652" cy="2868673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Notification de l’intention via un formulaire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Demande de labélisation (DDP)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Instruction par l’autorité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Validation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210471" y="3201059"/>
            <a:ext cx="2348652" cy="2868674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Collecte des données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Rapport de suivi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002005" y="3201059"/>
            <a:ext cx="2348652" cy="2868673"/>
          </a:xfrm>
          <a:prstGeom prst="roundRect">
            <a:avLst>
              <a:gd name="adj" fmla="val 5628"/>
            </a:avLst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Vérification par un auditeur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Enregistrement </a:t>
            </a:r>
            <a:r>
              <a:rPr lang="fr-FR" dirty="0">
                <a:solidFill>
                  <a:schemeClr val="tx1"/>
                </a:solidFill>
              </a:rPr>
              <a:t>des </a:t>
            </a:r>
            <a:r>
              <a:rPr lang="fr-FR" dirty="0" smtClean="0">
                <a:solidFill>
                  <a:schemeClr val="tx1"/>
                </a:solidFill>
              </a:rPr>
              <a:t>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50692" y="719160"/>
            <a:ext cx="799487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675B9"/>
                </a:solidFill>
              </a:rPr>
              <a:t>Les grandes étapes d’un </a:t>
            </a:r>
            <a:r>
              <a:rPr lang="fr-FR" sz="2800" b="1" dirty="0" smtClean="0">
                <a:solidFill>
                  <a:srgbClr val="4675B9"/>
                </a:solidFill>
              </a:rPr>
              <a:t>projet une fois que la méthode existe et est validée</a:t>
            </a:r>
            <a:endParaRPr lang="fr-FR" sz="28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854317" y="1151197"/>
            <a:ext cx="7471955" cy="84114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Etape 1: la validation documentaire des projets</a:t>
            </a:r>
          </a:p>
          <a:p>
            <a:endParaRPr lang="fr-FR" sz="2200" u="sng" dirty="0" smtClean="0"/>
          </a:p>
        </p:txBody>
      </p:sp>
      <p:sp>
        <p:nvSpPr>
          <p:cNvPr id="3" name="Rectangle à coins arrondis 2"/>
          <p:cNvSpPr/>
          <p:nvPr/>
        </p:nvSpPr>
        <p:spPr>
          <a:xfrm>
            <a:off x="1250890" y="2089167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1.1 Notification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750250" y="2089167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1.2 </a:t>
            </a:r>
            <a:r>
              <a:rPr lang="fr-FR" sz="2000" b="1" dirty="0"/>
              <a:t>Demande de labellisation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249610" y="2089167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1.3 </a:t>
            </a:r>
            <a:r>
              <a:rPr lang="fr-FR" sz="2000" b="1" dirty="0"/>
              <a:t>Instruction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8748970" y="2089167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1.4 </a:t>
            </a:r>
            <a:r>
              <a:rPr lang="fr-FR" sz="2000" b="1" dirty="0"/>
              <a:t>Validation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250890" y="3116328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Notification de l’intention via un formulaire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Précision de la méthode utilisée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Réductions comptabilisées à partir de la réception de la notification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750250" y="3116328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Demande de labellisation : DDP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Engagement du porteur de projet à accepter les contrôles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249610" y="3116328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Délai de deux mois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Effectuée par l’autorité (DEAL/DREAL)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Possibilité d’adresser des questions de clarification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8748970" y="3116328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Si refus, explications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Si acceptation, projet inscrit sur la page d’enregistrement des projets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Absence de réponse équivaut à acceptation</a:t>
            </a:r>
          </a:p>
        </p:txBody>
      </p:sp>
    </p:spTree>
    <p:extLst>
      <p:ext uri="{BB962C8B-B14F-4D97-AF65-F5344CB8AC3E}">
        <p14:creationId xmlns:p14="http://schemas.microsoft.com/office/powerpoint/2010/main" val="3087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49363" y="1180242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La notification</a:t>
            </a:r>
          </a:p>
          <a:p>
            <a:endParaRPr lang="fr-FR" sz="2200" u="sng" dirty="0" smtClean="0"/>
          </a:p>
        </p:txBody>
      </p:sp>
      <p:sp>
        <p:nvSpPr>
          <p:cNvPr id="3" name="Rectangle à coins arrondis 2"/>
          <p:cNvSpPr/>
          <p:nvPr/>
        </p:nvSpPr>
        <p:spPr>
          <a:xfrm>
            <a:off x="1202268" y="1889260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1.1 Notification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202268" y="2916421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Notification de l’intention via un formulaire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Précision de la méthode utilisée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Réductions comptabilisées à partir de la réception de la notification</a:t>
            </a:r>
          </a:p>
        </p:txBody>
      </p:sp>
      <p:sp>
        <p:nvSpPr>
          <p:cNvPr id="11" name="Sous-titre 1"/>
          <p:cNvSpPr txBox="1">
            <a:spLocks/>
          </p:cNvSpPr>
          <p:nvPr/>
        </p:nvSpPr>
        <p:spPr>
          <a:xfrm>
            <a:off x="3446667" y="3013249"/>
            <a:ext cx="7523480" cy="343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Formulaire accessible depuis le site du Label</a:t>
            </a: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Même formulaire quelque soit le type de projet</a:t>
            </a: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Renseignement du type de projet, lieu du projet, identité du porteur de projet ou de son représentant</a:t>
            </a:r>
            <a:endParaRPr lang="fr-FR" sz="16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Si projet individuel ou projet collectif situé sur une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même région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, le porteur de projet adresse la notification au préfet de région</a:t>
            </a: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Si projet collectif situé sur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plusieurs régions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, le porteur de projet adresse la notification au Ministère, qui désignera la préfet de région compétent.</a:t>
            </a:r>
            <a:endParaRPr lang="fr-FR" sz="1600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17066" y="1790789"/>
            <a:ext cx="7553124" cy="1077218"/>
          </a:xfrm>
          <a:prstGeom prst="rect">
            <a:avLst/>
          </a:prstGeom>
          <a:noFill/>
          <a:ln>
            <a:solidFill>
              <a:srgbClr val="4675B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Qui s’en occupe ? </a:t>
            </a:r>
            <a:r>
              <a:rPr lang="fr-FR" dirty="0" smtClean="0"/>
              <a:t>Le porteur de projet / mandataire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A quoi ça sert? </a:t>
            </a:r>
            <a:r>
              <a:rPr lang="fr-FR" dirty="0" smtClean="0"/>
              <a:t>Prendre date pour la comptabilisation des réductions </a:t>
            </a:r>
            <a:r>
              <a:rPr lang="fr-FR" dirty="0"/>
              <a:t>d’émissions, même si le projet n’est pas encore validé</a:t>
            </a:r>
          </a:p>
        </p:txBody>
      </p:sp>
    </p:spTree>
    <p:extLst>
      <p:ext uri="{BB962C8B-B14F-4D97-AF65-F5344CB8AC3E}">
        <p14:creationId xmlns:p14="http://schemas.microsoft.com/office/powerpoint/2010/main" val="36221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8" y="244518"/>
            <a:ext cx="6554152" cy="64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61086" y="1508277"/>
            <a:ext cx="9973732" cy="4611169"/>
          </a:xfrm>
        </p:spPr>
        <p:txBody>
          <a:bodyPr>
            <a:normAutofit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Bienvenue à notre webinaire !</a:t>
            </a:r>
          </a:p>
          <a:p>
            <a:endParaRPr lang="fr-FR" sz="1800" b="1" dirty="0">
              <a:solidFill>
                <a:srgbClr val="4675B9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Vous ne pouvez pas activer vos micros et vidéos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Vous pouvez poser vos questions par écrit dans l’espace ‘questions’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Nous aurons 2 moments d’échanges, durant lesquels vos questions seront transmises à l’oral aux intervenants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4675B9"/>
                </a:solidFill>
              </a:rPr>
              <a:t>Les supports et la vidéos vous seront envoyés suite au webinaire</a:t>
            </a:r>
            <a:endParaRPr lang="fr-FR" sz="3000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Le document descriptif de projet</a:t>
            </a:r>
          </a:p>
          <a:p>
            <a:endParaRPr lang="fr-FR" sz="2200" u="sng" dirty="0" smtClean="0"/>
          </a:p>
          <a:p>
            <a:endParaRPr lang="fr-FR" sz="2200" u="sng" dirty="0" smtClean="0"/>
          </a:p>
        </p:txBody>
      </p:sp>
      <p:sp>
        <p:nvSpPr>
          <p:cNvPr id="11" name="Sous-titre 1"/>
          <p:cNvSpPr txBox="1">
            <a:spLocks/>
          </p:cNvSpPr>
          <p:nvPr/>
        </p:nvSpPr>
        <p:spPr>
          <a:xfrm>
            <a:off x="3938270" y="3108960"/>
            <a:ext cx="7104380" cy="390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Formulaire accessible depuis le site du Label</a:t>
            </a: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Diffère en fonction de la méthode à laquelle se réfère le projet</a:t>
            </a:r>
          </a:p>
          <a:p>
            <a:pPr marL="801000" lvl="1" algn="just">
              <a:lnSpc>
                <a:spcPct val="100000"/>
              </a:lnSpc>
            </a:pPr>
            <a:endParaRPr lang="fr-FR" sz="105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Démonstration que le projet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respecte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le cahier des charges défini par la méthode (</a:t>
            </a:r>
            <a:r>
              <a:rPr lang="fr-FR" sz="2000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additionnalité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, pratique éligible…)</a:t>
            </a: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Calcul des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</a:t>
            </a:r>
            <a:r>
              <a:rPr lang="fr-FR" sz="2000" b="1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générables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par le projet</a:t>
            </a:r>
            <a:r>
              <a:rPr lang="fr-F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(dont application des rabais) et estimation des </a:t>
            </a:r>
            <a:r>
              <a:rPr lang="fr-FR" sz="2000" b="1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co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-bénéfices i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nduits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456268" y="2178627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1.2 </a:t>
            </a:r>
            <a:r>
              <a:rPr lang="fr-FR" sz="2000" b="1" dirty="0"/>
              <a:t>Demande de labellisation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456268" y="3205788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Demande de labellisation : DDP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Engagement du porteur de projet à accepter les contrôles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33404" y="2047577"/>
            <a:ext cx="7553124" cy="800219"/>
          </a:xfrm>
          <a:prstGeom prst="rect">
            <a:avLst/>
          </a:prstGeom>
          <a:noFill/>
          <a:ln>
            <a:solidFill>
              <a:srgbClr val="4675B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Qui s’en occupe ? </a:t>
            </a:r>
            <a:r>
              <a:rPr lang="fr-FR" dirty="0" smtClean="0"/>
              <a:t>Le porteur de projet / mandataire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A quoi ça sert? </a:t>
            </a:r>
            <a:r>
              <a:rPr lang="fr-FR" dirty="0" smtClean="0"/>
              <a:t>Démontre la conformité du projet au label et à la méthode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2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123027" y="487939"/>
            <a:ext cx="7774414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Exemples d’informations ou documents demandés </a:t>
            </a:r>
          </a:p>
          <a:p>
            <a:endParaRPr lang="fr-FR" sz="2200" u="sng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478" y="1386162"/>
            <a:ext cx="6886575" cy="21717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3" y="1725418"/>
            <a:ext cx="5313561" cy="45391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3661649"/>
            <a:ext cx="6819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53068" y="11260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L’instruction</a:t>
            </a:r>
          </a:p>
          <a:p>
            <a:endParaRPr lang="fr-FR" sz="2200" u="sng" dirty="0" smtClean="0"/>
          </a:p>
        </p:txBody>
      </p:sp>
      <p:sp>
        <p:nvSpPr>
          <p:cNvPr id="11" name="Sous-titre 1"/>
          <p:cNvSpPr txBox="1">
            <a:spLocks/>
          </p:cNvSpPr>
          <p:nvPr/>
        </p:nvSpPr>
        <p:spPr>
          <a:xfrm>
            <a:off x="3703320" y="2699380"/>
            <a:ext cx="7523480" cy="390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Envoi du DDP à la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DREAL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en charge du projet</a:t>
            </a:r>
            <a:endParaRPr lang="fr-FR" sz="18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Vérification des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calculs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effectués par le porteur de projet et de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l’ensemble des pièces justificatives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exigées par la méthode</a:t>
            </a:r>
            <a:endParaRPr lang="fr-FR" sz="1400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Co-bénéfices</a:t>
            </a: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Rabais effectués</a:t>
            </a: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</a:t>
            </a:r>
          </a:p>
          <a:p>
            <a:pPr marL="343800" algn="just">
              <a:lnSpc>
                <a:spcPct val="100000"/>
              </a:lnSpc>
            </a:pPr>
            <a:r>
              <a:rPr lang="fr-FR" sz="18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</a:t>
            </a:r>
            <a:r>
              <a:rPr lang="fr-FR" sz="22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 Pour faciliter l’instruction, les porteurs de méthode fourniront une feuille de calcul standardisée pour l’estimation des réductions d’émissions</a:t>
            </a:r>
            <a:endParaRPr lang="fr-FR" sz="2200" b="1" spc="-1" dirty="0" smtClean="0">
              <a:solidFill>
                <a:schemeClr val="accent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54668" y="1930657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1.3 </a:t>
            </a:r>
            <a:r>
              <a:rPr lang="fr-FR" sz="2000" b="1" dirty="0"/>
              <a:t>Instruction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4668" y="2957818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Délai de deux mois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Effectuée par l’autorité (DEAL/DREAL)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Possibilité d’adresser des questions de clarification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04804" y="1758372"/>
            <a:ext cx="8136396" cy="800219"/>
          </a:xfrm>
          <a:prstGeom prst="rect">
            <a:avLst/>
          </a:prstGeom>
          <a:noFill/>
          <a:ln>
            <a:solidFill>
              <a:srgbClr val="4675B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Qui s’en occupe ? </a:t>
            </a:r>
            <a:r>
              <a:rPr lang="fr-FR" dirty="0" smtClean="0"/>
              <a:t>L’Autorité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4675B9"/>
                </a:solidFill>
              </a:rPr>
              <a:t>A quoi ça sert? </a:t>
            </a:r>
            <a:r>
              <a:rPr lang="fr-FR" dirty="0" smtClean="0"/>
              <a:t>Valide la conformité documentaire du projet au label et à la méthode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1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La validation</a:t>
            </a:r>
          </a:p>
          <a:p>
            <a:endParaRPr lang="fr-FR" sz="2200" u="sng" dirty="0" smtClean="0"/>
          </a:p>
        </p:txBody>
      </p:sp>
      <p:sp>
        <p:nvSpPr>
          <p:cNvPr id="11" name="Sous-titre 1"/>
          <p:cNvSpPr txBox="1">
            <a:spLocks/>
          </p:cNvSpPr>
          <p:nvPr/>
        </p:nvSpPr>
        <p:spPr>
          <a:xfrm>
            <a:off x="3652520" y="3218538"/>
            <a:ext cx="7523480" cy="390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Notification de la décision au porteur de projet/mandataire par mail</a:t>
            </a: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Si le projet est labellisé, il doit être ajouté sur la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page Internet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du Label bas-carbone</a:t>
            </a:r>
            <a:endParaRPr lang="fr-FR" sz="14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Gain GES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généré par le projet</a:t>
            </a: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Projet financé ou non, et si financé,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identification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des financeurs</a:t>
            </a: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56268" y="2178627"/>
            <a:ext cx="2348652" cy="930333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1.4 </a:t>
            </a:r>
            <a:r>
              <a:rPr lang="fr-FR" sz="2000" b="1" dirty="0"/>
              <a:t>La validation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456268" y="3205788"/>
            <a:ext cx="2348652" cy="2874972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Si refus, explications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Si acceptation, projet inscrit sur la page d’enregistrement des projets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Absence de réponse équivaut à acceptation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7520" y="1929449"/>
            <a:ext cx="7269480" cy="1077218"/>
          </a:xfrm>
          <a:prstGeom prst="rect">
            <a:avLst/>
          </a:prstGeom>
          <a:noFill/>
          <a:ln>
            <a:solidFill>
              <a:srgbClr val="4675B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Qui s’en occupe ? </a:t>
            </a:r>
            <a:r>
              <a:rPr lang="fr-FR" dirty="0" smtClean="0"/>
              <a:t>L’Autorité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A quoi ça sert? </a:t>
            </a:r>
            <a:r>
              <a:rPr lang="fr-FR" dirty="0" smtClean="0"/>
              <a:t>Valide la conformité documentaire du projet au label et à la méthode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3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80457" y="1303866"/>
            <a:ext cx="9971314" cy="14046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3200" b="1" dirty="0" smtClean="0">
                <a:solidFill>
                  <a:srgbClr val="4675B9"/>
                </a:solidFill>
              </a:rPr>
              <a:t>Suite à la validation, le projet devient visible sur le site du Ministère</a:t>
            </a:r>
            <a:endParaRPr lang="fr-FR" sz="1200" b="1" dirty="0">
              <a:solidFill>
                <a:srgbClr val="4675B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7" y="3026715"/>
            <a:ext cx="4429125" cy="2800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49" y="2708476"/>
            <a:ext cx="4089389" cy="34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004440" y="1103586"/>
            <a:ext cx="7141781" cy="5104016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4675B9"/>
                </a:solidFill>
              </a:rPr>
              <a:t>Etape 2 : Le suivi de projet</a:t>
            </a:r>
          </a:p>
          <a:p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>
              <a:solidFill>
                <a:srgbClr val="4675B9"/>
              </a:solidFill>
            </a:endParaRP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porteur de projet doit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collecter l’ensemble des données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nécessaires au calcul des réductions d’émissions et des </a:t>
            </a:r>
            <a:r>
              <a:rPr lang="fr-FR" sz="2200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co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-bénéfices et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réaliser les calculs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et rédiger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le rapport de suivi.</a:t>
            </a: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Même dans le cas d’un projet collectif,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projets doivent être suivis individuellement.</a:t>
            </a:r>
          </a:p>
          <a:p>
            <a:pPr marL="6867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rapport de suivi est envoyé à l’auditeur.</a:t>
            </a:r>
            <a:endParaRPr lang="fr-FR" sz="2200" b="1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1143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endParaRPr lang="fr-FR" sz="3200" b="1" dirty="0" smtClean="0">
              <a:solidFill>
                <a:srgbClr val="4675B9"/>
              </a:solidFill>
            </a:endParaRPr>
          </a:p>
          <a:p>
            <a:endParaRPr lang="fr-FR" sz="2200" u="sng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229115" y="2153868"/>
            <a:ext cx="2348652" cy="515587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/>
              <a:t>2. Suivi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229115" y="2823694"/>
            <a:ext cx="2348652" cy="2675406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Rédaction d’un formulaire de suivi par le porteur de projet </a:t>
            </a: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Justification des réductions d’émissions générées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04440" y="1753758"/>
            <a:ext cx="7553124" cy="800219"/>
          </a:xfrm>
          <a:prstGeom prst="rect">
            <a:avLst/>
          </a:prstGeom>
          <a:noFill/>
          <a:ln>
            <a:solidFill>
              <a:srgbClr val="4675B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Qui s’en occupe ? </a:t>
            </a:r>
            <a:r>
              <a:rPr lang="fr-FR" dirty="0" smtClean="0"/>
              <a:t>Le porteur de projet / mandataire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A quoi ça sert? </a:t>
            </a:r>
            <a:r>
              <a:rPr lang="fr-FR" dirty="0" smtClean="0"/>
              <a:t>Evaluer l’impact climatique et environnemental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9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285890" y="803308"/>
            <a:ext cx="7451779" cy="88585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Etape 3 : </a:t>
            </a:r>
            <a:r>
              <a:rPr lang="fr-FR" sz="3200" b="1" dirty="0">
                <a:solidFill>
                  <a:srgbClr val="4675B9"/>
                </a:solidFill>
              </a:rPr>
              <a:t>la </a:t>
            </a:r>
            <a:r>
              <a:rPr lang="fr-FR" sz="3200" b="1" dirty="0" smtClean="0">
                <a:solidFill>
                  <a:srgbClr val="4675B9"/>
                </a:solidFill>
              </a:rPr>
              <a:t>reconnaissance des réductions d’émission</a:t>
            </a:r>
            <a:endParaRPr lang="fr-FR" sz="3200" b="1" dirty="0">
              <a:solidFill>
                <a:srgbClr val="4675B9"/>
              </a:solidFill>
            </a:endParaRPr>
          </a:p>
          <a:p>
            <a:endParaRPr lang="fr-FR" sz="3200" b="1" dirty="0" smtClean="0">
              <a:solidFill>
                <a:srgbClr val="4675B9"/>
              </a:solidFill>
            </a:endParaRPr>
          </a:p>
          <a:p>
            <a:endParaRPr lang="fr-FR" sz="3200" u="sng" dirty="0" smtClean="0"/>
          </a:p>
        </p:txBody>
      </p:sp>
      <p:sp>
        <p:nvSpPr>
          <p:cNvPr id="3" name="Rectangle à coins arrondis 2"/>
          <p:cNvSpPr/>
          <p:nvPr/>
        </p:nvSpPr>
        <p:spPr>
          <a:xfrm>
            <a:off x="1329268" y="2624133"/>
            <a:ext cx="2348652" cy="515587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1.1 </a:t>
            </a:r>
            <a:r>
              <a:rPr lang="fr-FR" sz="2000" b="1" dirty="0"/>
              <a:t>Notification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828628" y="2624133"/>
            <a:ext cx="2348652" cy="515587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/>
              <a:t>2. Suivi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6327988" y="2624133"/>
            <a:ext cx="2348652" cy="515587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/>
              <a:t>3.1 </a:t>
            </a:r>
            <a:r>
              <a:rPr lang="fr-FR" sz="2000" b="1" dirty="0"/>
              <a:t>Vérification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8827348" y="2624133"/>
            <a:ext cx="2348652" cy="515587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/>
              <a:t>3.2 </a:t>
            </a:r>
            <a:r>
              <a:rPr lang="fr-FR" sz="2000" b="1" dirty="0"/>
              <a:t>Reconnaissance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41122" y="3305371"/>
            <a:ext cx="2348652" cy="2416157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rgbClr val="4675B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Date à laquelle le calcul des réductions d’émission commence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828628" y="3293959"/>
            <a:ext cx="2348652" cy="2427569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Rédaction d’un formulaire de suivi par le porteur de projet </a:t>
            </a:r>
          </a:p>
          <a:p>
            <a:pPr marL="342900" indent="-34290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Justification des réductions d’émissions générées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327988" y="3293959"/>
            <a:ext cx="2348652" cy="2427569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Audit déclenché à la demande du porteur de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Vérification du rapport de suivi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Rédaction d’un rapport de vérification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8827348" y="3293959"/>
            <a:ext cx="2348652" cy="2427569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Demande auprès des DREAL/DEAL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Transmission des pièces justificatives et du nom du bénéficiaire des réductions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1078352" y="1957715"/>
            <a:ext cx="10499271" cy="25779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345219" y="1920827"/>
            <a:ext cx="316750" cy="31675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6" name="Ellipse 15"/>
          <p:cNvSpPr/>
          <p:nvPr/>
        </p:nvSpPr>
        <p:spPr>
          <a:xfrm>
            <a:off x="7343939" y="1898758"/>
            <a:ext cx="316750" cy="31675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Ellipse 16"/>
          <p:cNvSpPr/>
          <p:nvPr/>
        </p:nvSpPr>
        <p:spPr>
          <a:xfrm>
            <a:off x="9843299" y="1898758"/>
            <a:ext cx="316750" cy="31675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Accolade fermante 17"/>
          <p:cNvSpPr/>
          <p:nvPr/>
        </p:nvSpPr>
        <p:spPr>
          <a:xfrm rot="5400000">
            <a:off x="4954379" y="-19811"/>
            <a:ext cx="97148" cy="46819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>
            <a:stCxn id="13" idx="4"/>
            <a:endCxn id="3" idx="0"/>
          </p:cNvCxnSpPr>
          <p:nvPr/>
        </p:nvCxnSpPr>
        <p:spPr>
          <a:xfrm>
            <a:off x="2503594" y="2237577"/>
            <a:ext cx="0" cy="386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4"/>
            <a:endCxn id="5" idx="0"/>
          </p:cNvCxnSpPr>
          <p:nvPr/>
        </p:nvCxnSpPr>
        <p:spPr>
          <a:xfrm>
            <a:off x="7502314" y="2215508"/>
            <a:ext cx="0" cy="40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7" idx="4"/>
            <a:endCxn id="6" idx="0"/>
          </p:cNvCxnSpPr>
          <p:nvPr/>
        </p:nvCxnSpPr>
        <p:spPr>
          <a:xfrm>
            <a:off x="10001674" y="2215508"/>
            <a:ext cx="0" cy="40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263390" y="1558905"/>
            <a:ext cx="142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Vie du projet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07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86047" y="941259"/>
            <a:ext cx="9973732" cy="51717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Faire appel à un auditeur</a:t>
            </a:r>
          </a:p>
          <a:p>
            <a:endParaRPr lang="fr-FR" sz="2200" u="sng" dirty="0" smtClean="0"/>
          </a:p>
        </p:txBody>
      </p:sp>
      <p:sp>
        <p:nvSpPr>
          <p:cNvPr id="3" name="Rectangle à coins arrondis 2"/>
          <p:cNvSpPr/>
          <p:nvPr/>
        </p:nvSpPr>
        <p:spPr>
          <a:xfrm>
            <a:off x="1155086" y="2088555"/>
            <a:ext cx="2348652" cy="515587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/>
              <a:t>3.1 </a:t>
            </a:r>
            <a:r>
              <a:rPr lang="fr-FR" sz="2000" b="1" dirty="0"/>
              <a:t>Vérification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155086" y="2758381"/>
            <a:ext cx="2348652" cy="2427569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Audit déclenché à la demande du porteur de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Vérification du rapport de suivi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Rédaction d’un rapport de vérification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2568" y="2508961"/>
            <a:ext cx="8287002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67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 auditeurs doivent être </a:t>
            </a:r>
            <a:r>
              <a:rPr lang="fr-FR" sz="20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indépendants</a:t>
            </a:r>
            <a:r>
              <a:rPr lang="fr-F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fr-FR" sz="20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impartial</a:t>
            </a:r>
            <a:r>
              <a:rPr lang="fr-FR" sz="2000" spc="-1" dirty="0">
                <a:uFill>
                  <a:solidFill>
                    <a:srgbClr val="FFFFFF"/>
                  </a:solidFill>
                </a:uFill>
                <a:ea typeface="DejaVu Sans"/>
              </a:rPr>
              <a:t> et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compétents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et ce point sera vérifié par l’administration</a:t>
            </a:r>
          </a:p>
          <a:p>
            <a:pPr marL="6867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C’est la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vérification des projets 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qui permet de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déclencher la reconnaissance des réductions d’émission</a:t>
            </a:r>
          </a:p>
          <a:p>
            <a:pPr marL="6867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La vérification est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déclenchée à la demande du porteur de projet ou du mandataire. </a:t>
            </a:r>
            <a:r>
              <a:rPr lang="fr-FR" sz="20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Elle peut avoir lieu </a:t>
            </a:r>
            <a:r>
              <a:rPr lang="fr-FR" sz="20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régulièrement ou à la fin du projet.</a:t>
            </a:r>
          </a:p>
          <a:p>
            <a:pPr marL="6867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/>
              <a:t>Dans le cas d'un projet collectif</a:t>
            </a:r>
            <a:r>
              <a:rPr lang="fr-FR" sz="2000" dirty="0"/>
              <a:t>, </a:t>
            </a:r>
            <a:r>
              <a:rPr lang="fr-FR" sz="2000" dirty="0" smtClean="0"/>
              <a:t>possibilité de </a:t>
            </a:r>
            <a:r>
              <a:rPr lang="fr-FR" sz="2000" b="1" dirty="0"/>
              <a:t>mutualiser</a:t>
            </a:r>
            <a:r>
              <a:rPr lang="fr-FR" sz="2000" dirty="0"/>
              <a:t> les </a:t>
            </a:r>
            <a:r>
              <a:rPr lang="fr-FR" sz="2000" dirty="0" smtClean="0"/>
              <a:t>entre </a:t>
            </a:r>
            <a:r>
              <a:rPr lang="fr-FR" sz="2000" dirty="0"/>
              <a:t>plusieurs projets individuels. C’est </a:t>
            </a:r>
            <a:r>
              <a:rPr lang="fr-FR" sz="2000" b="1" dirty="0"/>
              <a:t>le mandataire </a:t>
            </a:r>
            <a:r>
              <a:rPr lang="fr-FR" sz="2000" dirty="0"/>
              <a:t>qui prévoit alors la vérification collective avec l’auditeur. </a:t>
            </a:r>
          </a:p>
          <a:p>
            <a:pPr marL="343800">
              <a:spcBef>
                <a:spcPts val="60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4675B9"/>
                </a:solidFill>
              </a:rPr>
              <a:t>L’autorité peut déclencher des contrôles </a:t>
            </a:r>
            <a:r>
              <a:rPr lang="fr-FR" sz="2000" i="1" dirty="0">
                <a:solidFill>
                  <a:srgbClr val="4675B9"/>
                </a:solidFill>
              </a:rPr>
              <a:t>durant toute la vie du </a:t>
            </a:r>
            <a:r>
              <a:rPr lang="fr-FR" sz="2000" i="1" dirty="0" smtClean="0">
                <a:solidFill>
                  <a:srgbClr val="4675B9"/>
                </a:solidFill>
              </a:rPr>
              <a:t>projet. Au-delà </a:t>
            </a:r>
            <a:r>
              <a:rPr lang="fr-FR" sz="2000" i="1" dirty="0">
                <a:solidFill>
                  <a:srgbClr val="4675B9"/>
                </a:solidFill>
              </a:rPr>
              <a:t>de la durée de vie du projet, l'autorité peut continuer à assurer un suivi, notamment dans le but d'en évaluer les effets à moyen terme. </a:t>
            </a:r>
            <a:endParaRPr lang="fr-FR" sz="2000" b="1" i="1" spc="-1" dirty="0">
              <a:solidFill>
                <a:srgbClr val="4675B9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06655" y="1593849"/>
            <a:ext cx="7553124" cy="800219"/>
          </a:xfrm>
          <a:prstGeom prst="rect">
            <a:avLst/>
          </a:prstGeom>
          <a:noFill/>
          <a:ln>
            <a:solidFill>
              <a:srgbClr val="4675B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Qui s’en occupe ? </a:t>
            </a:r>
            <a:r>
              <a:rPr lang="fr-FR" dirty="0" smtClean="0"/>
              <a:t>Le porteur de projet / mandataire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A quoi ça sert? </a:t>
            </a:r>
            <a:r>
              <a:rPr lang="fr-FR" dirty="0" smtClean="0"/>
              <a:t>Apporter les garanties sur le suivi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5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526970" y="1040524"/>
            <a:ext cx="8030594" cy="543509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La reconnaissance des réductions d’émissions</a:t>
            </a:r>
          </a:p>
          <a:p>
            <a:endParaRPr lang="fr-FR" sz="3200" b="1" dirty="0" smtClean="0">
              <a:solidFill>
                <a:srgbClr val="4675B9"/>
              </a:solidFill>
            </a:endParaRPr>
          </a:p>
          <a:p>
            <a:endParaRPr lang="fr-FR" sz="3200" b="1" dirty="0" smtClean="0">
              <a:solidFill>
                <a:srgbClr val="4675B9"/>
              </a:solidFill>
            </a:endParaRPr>
          </a:p>
          <a:p>
            <a:endParaRPr lang="fr-FR" sz="2200" u="sng" dirty="0" smtClean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porteur de projet adresse une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demande formelle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à l’autorité pour reconnaître les réductions d’émissions 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Rapport de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suivi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Rapport de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vérification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effectuée par un auditeur choisi par le porteur de projet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Bénéficiaires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des réductions (qui ne peuvent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pas être modifiés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)</a:t>
            </a:r>
          </a:p>
          <a:p>
            <a:pPr marL="801000" lvl="1" algn="l">
              <a:lnSpc>
                <a:spcPct val="100000"/>
              </a:lnSpc>
            </a:pPr>
            <a:endParaRPr lang="fr-FR" sz="1800" spc="-1" dirty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réductions d’émissions ne sont reconnues qu’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après vérification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Vérification principalement documentaire (ex : factures)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Possibilité d’engager des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contrôles supplémentaires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aléatoires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par l’Autorité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Reconnaissance des émissions matérialisée par l’inscription dans le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Fichier de suivi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02675" y="2206117"/>
            <a:ext cx="2348652" cy="515587"/>
          </a:xfrm>
          <a:prstGeom prst="roundRect">
            <a:avLst>
              <a:gd name="adj" fmla="val 562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/>
              <a:t>3.2 Reconnaissance</a:t>
            </a:r>
            <a:endParaRPr lang="fr-FR" sz="20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002675" y="2875943"/>
            <a:ext cx="2348652" cy="2427569"/>
          </a:xfrm>
          <a:prstGeom prst="roundRect">
            <a:avLst>
              <a:gd name="adj" fmla="val 5628"/>
            </a:avLst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Demande auprès des DREAL/DEAL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Transmission des pièces justificatives et du nom du bénéficiaire des réductions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72908" y="1632159"/>
            <a:ext cx="7553124" cy="1077218"/>
          </a:xfrm>
          <a:prstGeom prst="rect">
            <a:avLst/>
          </a:prstGeom>
          <a:noFill/>
          <a:ln>
            <a:solidFill>
              <a:srgbClr val="4675B9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Qui s’en occupe ? </a:t>
            </a:r>
            <a:r>
              <a:rPr lang="fr-FR" dirty="0" smtClean="0"/>
              <a:t>L’autorité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4675B9"/>
                </a:solidFill>
              </a:rPr>
              <a:t>A quoi ça sert? </a:t>
            </a:r>
            <a:r>
              <a:rPr lang="fr-FR" dirty="0" smtClean="0"/>
              <a:t>C’est à ce moment là que les porteurs de projets et financeurs peuvent communiquer sur l’impact réel des projets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7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90359" y="2120908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 smtClean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Les différents types de projets et le rôle</a:t>
            </a:r>
            <a:r>
              <a:rPr lang="fr-FR" sz="5400" b="1" dirty="0" smtClean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 des différents acteurs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127831" y="1046055"/>
            <a:ext cx="10440569" cy="5607964"/>
          </a:xfrm>
        </p:spPr>
        <p:txBody>
          <a:bodyPr>
            <a:normAutofit fontScale="92500" lnSpcReduction="10000"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Les webinaires Label Bas Carbone</a:t>
            </a:r>
          </a:p>
          <a:p>
            <a:endParaRPr lang="fr-FR" sz="1900" b="1" dirty="0">
              <a:solidFill>
                <a:srgbClr val="4675B9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Mardi 23 Juin de 14h à 15h30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– présentation générale du Label Bas Carbone </a:t>
            </a:r>
            <a:endParaRPr lang="fr-FR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6350" algn="l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fr-FR" sz="2200" b="1" dirty="0" smtClean="0">
                <a:solidFill>
                  <a:schemeClr val="bg1">
                    <a:lumMod val="50000"/>
                  </a:schemeClr>
                </a:solidFill>
              </a:rPr>
              <a:t> Retrouvez la vidéo et la présentation </a:t>
            </a: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2200" dirty="0">
                <a:hlinkClick r:id="rId3"/>
              </a:rPr>
              <a:t>https://www.i4ce.org/serie-de-webinaires-label-bas-carbone-i-presentation-generale-du-label-bas-carbone</a:t>
            </a:r>
            <a:r>
              <a:rPr lang="fr-FR" sz="2200" dirty="0" smtClean="0">
                <a:hlinkClick r:id="rId3"/>
              </a:rPr>
              <a:t>/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1509FF"/>
                </a:solidFill>
              </a:rPr>
              <a:t>Jeudi 25 Juin de 9h30 à 10h30 </a:t>
            </a:r>
            <a:r>
              <a:rPr lang="fr-FR" sz="2600" dirty="0">
                <a:solidFill>
                  <a:srgbClr val="1509FF"/>
                </a:solidFill>
              </a:rPr>
              <a:t>- Passer à l’action :</a:t>
            </a:r>
            <a:r>
              <a:rPr lang="fr-FR" sz="2600" dirty="0" smtClean="0">
                <a:solidFill>
                  <a:srgbClr val="1509FF"/>
                </a:solidFill>
              </a:rPr>
              <a:t> le </a:t>
            </a:r>
            <a:r>
              <a:rPr lang="fr-FR" sz="2600" dirty="0">
                <a:solidFill>
                  <a:srgbClr val="1509FF"/>
                </a:solidFill>
              </a:rPr>
              <a:t>LBC du point de vue des porteurs de projet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Lundi 29 Juin de 14h à 15h </a:t>
            </a:r>
            <a:r>
              <a:rPr lang="fr-FR" sz="2600" dirty="0" smtClean="0"/>
              <a:t>- </a:t>
            </a:r>
            <a:r>
              <a:rPr lang="fr-FR" sz="2600" dirty="0"/>
              <a:t>Passer à l’action </a:t>
            </a:r>
            <a:r>
              <a:rPr lang="fr-FR" sz="2600" dirty="0" smtClean="0"/>
              <a:t>: </a:t>
            </a:r>
            <a:r>
              <a:rPr lang="fr-FR" sz="2600" dirty="0"/>
              <a:t>le LBC du point de vue des financeurs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Lundi 6 Juillet de 14h à 15h </a:t>
            </a:r>
            <a:r>
              <a:rPr lang="fr-FR" sz="2600" dirty="0"/>
              <a:t>– Présentation des méthodes forestières par le CNPF </a:t>
            </a:r>
            <a:endParaRPr lang="fr-FR" sz="2600" dirty="0" smtClean="0"/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Mardi 7 Juillet de 14h à 15h </a:t>
            </a:r>
            <a:r>
              <a:rPr lang="fr-FR" sz="2600" dirty="0" smtClean="0"/>
              <a:t>– Présentation de la méthode Carbon Agri par l’IDELE</a:t>
            </a:r>
            <a:endParaRPr lang="fr-FR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8493" y="736127"/>
            <a:ext cx="54215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Projet individuel ou projet collectif</a:t>
            </a:r>
            <a:endParaRPr lang="fr-FR" sz="2800" b="1" dirty="0">
              <a:solidFill>
                <a:srgbClr val="4675B9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603021" y="2021557"/>
            <a:ext cx="1946365" cy="1867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Projet individuel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7060474" y="1425424"/>
            <a:ext cx="3479073" cy="3422469"/>
            <a:chOff x="6291943" y="1972491"/>
            <a:chExt cx="3479073" cy="3422469"/>
          </a:xfrm>
        </p:grpSpPr>
        <p:sp>
          <p:nvSpPr>
            <p:cNvPr id="5" name="Ellipse 4"/>
            <p:cNvSpPr/>
            <p:nvPr/>
          </p:nvSpPr>
          <p:spPr>
            <a:xfrm>
              <a:off x="6291943" y="1972491"/>
              <a:ext cx="3479073" cy="34224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62903" y="2177924"/>
              <a:ext cx="1537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/>
                <a:t>Projet </a:t>
              </a:r>
              <a:r>
                <a:rPr lang="fr-FR" dirty="0" smtClean="0"/>
                <a:t>collectif</a:t>
              </a:r>
              <a:endParaRPr lang="fr-FR" dirty="0"/>
            </a:p>
          </p:txBody>
        </p:sp>
        <p:sp>
          <p:nvSpPr>
            <p:cNvPr id="7" name="Ellipse 6"/>
            <p:cNvSpPr/>
            <p:nvPr/>
          </p:nvSpPr>
          <p:spPr>
            <a:xfrm>
              <a:off x="6753496" y="27954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7410991" y="2777661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6729549" y="347254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7210696" y="32526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7855131" y="310025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7515496" y="35574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8321038" y="281939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7820296" y="38622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8508273" y="330054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8125096" y="41670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8860968" y="290611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8429896" y="44718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8090262" y="362929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9024255" y="348343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8564878" y="3893104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9049421" y="399070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8734696" y="47766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6594566" y="391014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6996729" y="3764652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6989673" y="429550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7339149" y="408214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7358741" y="4667795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7643949" y="438694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8060828" y="4576353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7855131" y="4939569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7866014" y="2532015"/>
              <a:ext cx="269965" cy="2569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Flèche vers le bas 33"/>
          <p:cNvSpPr/>
          <p:nvPr/>
        </p:nvSpPr>
        <p:spPr>
          <a:xfrm>
            <a:off x="2407472" y="4078956"/>
            <a:ext cx="337460" cy="409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/>
          <p:cNvSpPr/>
          <p:nvPr/>
        </p:nvSpPr>
        <p:spPr>
          <a:xfrm>
            <a:off x="8588827" y="5030596"/>
            <a:ext cx="337460" cy="409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792430" y="4688557"/>
            <a:ext cx="1567543" cy="559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Porteur de projet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7973785" y="5597614"/>
            <a:ext cx="1567543" cy="559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Mandataire</a:t>
            </a:r>
            <a:endParaRPr lang="fr-FR" dirty="0"/>
          </a:p>
        </p:txBody>
      </p:sp>
      <p:sp>
        <p:nvSpPr>
          <p:cNvPr id="38" name="Ellipse 37"/>
          <p:cNvSpPr/>
          <p:nvPr/>
        </p:nvSpPr>
        <p:spPr>
          <a:xfrm>
            <a:off x="4382711" y="2028494"/>
            <a:ext cx="1946365" cy="1867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Projet individuel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Flèche vers le bas 38"/>
          <p:cNvSpPr/>
          <p:nvPr/>
        </p:nvSpPr>
        <p:spPr>
          <a:xfrm>
            <a:off x="5187162" y="4085893"/>
            <a:ext cx="337460" cy="409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572120" y="4695494"/>
            <a:ext cx="1567543" cy="559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Mandataire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4745421" y="6347944"/>
            <a:ext cx="3975613" cy="414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Économie d’échelle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42" name="Connecteur droit avec flèche 41"/>
          <p:cNvCxnSpPr>
            <a:stCxn id="5" idx="3"/>
            <a:endCxn id="41" idx="0"/>
          </p:cNvCxnSpPr>
          <p:nvPr/>
        </p:nvCxnSpPr>
        <p:spPr>
          <a:xfrm flipH="1">
            <a:off x="6733228" y="4346684"/>
            <a:ext cx="836744" cy="200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87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59572" y="1729977"/>
            <a:ext cx="3675075" cy="42347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4675B9"/>
                </a:solidFill>
              </a:rPr>
              <a:t>Cas 1 </a:t>
            </a:r>
          </a:p>
          <a:p>
            <a:r>
              <a:rPr lang="fr-FR" b="1" dirty="0" smtClean="0">
                <a:solidFill>
                  <a:srgbClr val="4675B9"/>
                </a:solidFill>
              </a:rPr>
              <a:t>Projet individuel sans mandataire  </a:t>
            </a:r>
          </a:p>
          <a:p>
            <a:r>
              <a:rPr lang="fr-FR" dirty="0" smtClean="0"/>
              <a:t>Il </a:t>
            </a:r>
            <a:r>
              <a:rPr lang="fr-FR" dirty="0"/>
              <a:t>revient au </a:t>
            </a:r>
            <a:r>
              <a:rPr lang="fr-FR" b="1" dirty="0"/>
              <a:t>porteur de projet individuel d’effectuer lui-même les démarches de labellisation</a:t>
            </a:r>
            <a:r>
              <a:rPr lang="fr-FR" dirty="0"/>
              <a:t> </a:t>
            </a:r>
            <a:r>
              <a:rPr lang="fr-FR" sz="2000" i="1" dirty="0"/>
              <a:t>(envoi de la notification, rédaction du document de projet, recours à l’auditeur externe, etc.)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2807" y="761977"/>
            <a:ext cx="542151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4675B9"/>
                </a:solidFill>
              </a:rPr>
              <a:t>Porteur de projet, mandataire : qui fait quoi? </a:t>
            </a:r>
            <a:endParaRPr lang="fr-FR" sz="2800" b="1" dirty="0">
              <a:solidFill>
                <a:srgbClr val="4675B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1026" y="1716084"/>
            <a:ext cx="3848716" cy="4248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ts val="1000"/>
              </a:spcBef>
            </a:pPr>
            <a:r>
              <a:rPr lang="fr-FR" sz="2600" b="1" dirty="0">
                <a:solidFill>
                  <a:srgbClr val="4675B9"/>
                </a:solidFill>
              </a:rPr>
              <a:t>Cas 3</a:t>
            </a:r>
          </a:p>
          <a:p>
            <a:pPr algn="ctr">
              <a:spcBef>
                <a:spcPts val="1000"/>
              </a:spcBef>
            </a:pPr>
            <a:r>
              <a:rPr lang="fr-FR" sz="2600" b="1" dirty="0">
                <a:solidFill>
                  <a:srgbClr val="4675B9"/>
                </a:solidFill>
              </a:rPr>
              <a:t>Projet collectif avec mandataire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400" b="1" dirty="0" smtClean="0"/>
              <a:t>Le </a:t>
            </a:r>
            <a:r>
              <a:rPr lang="fr-FR" sz="2400" b="1" dirty="0"/>
              <a:t>mandataire </a:t>
            </a:r>
            <a:r>
              <a:rPr lang="fr-FR" sz="2400" dirty="0" smtClean="0"/>
              <a:t>agit </a:t>
            </a:r>
            <a:r>
              <a:rPr lang="fr-FR" sz="2400" dirty="0"/>
              <a:t>pour le compte des porteurs de projets </a:t>
            </a:r>
            <a:r>
              <a:rPr lang="fr-FR" sz="2400" dirty="0" smtClean="0"/>
              <a:t>individuels. Il soumet </a:t>
            </a:r>
            <a:r>
              <a:rPr lang="fr-FR" sz="2400" b="1" dirty="0" smtClean="0"/>
              <a:t>une </a:t>
            </a:r>
            <a:r>
              <a:rPr lang="fr-FR" sz="2400" b="1" dirty="0"/>
              <a:t>demande de labellisation </a:t>
            </a:r>
            <a:r>
              <a:rPr lang="fr-FR" sz="2400" b="1" dirty="0" smtClean="0"/>
              <a:t>commune</a:t>
            </a:r>
            <a:r>
              <a:rPr lang="fr-FR" sz="2400" b="1" dirty="0"/>
              <a:t> </a:t>
            </a:r>
            <a:r>
              <a:rPr lang="fr-FR" sz="2400" b="1" dirty="0" smtClean="0"/>
              <a:t>et </a:t>
            </a:r>
            <a:r>
              <a:rPr lang="fr-FR" sz="2400" dirty="0" smtClean="0"/>
              <a:t>est </a:t>
            </a:r>
            <a:r>
              <a:rPr lang="fr-FR" sz="2400" b="1" dirty="0" smtClean="0"/>
              <a:t>l’unique </a:t>
            </a:r>
            <a:r>
              <a:rPr lang="fr-FR" sz="2400" b="1" dirty="0"/>
              <a:t>interlocuteur de l’autorité. Il contractualise de manière libre avec </a:t>
            </a:r>
            <a:r>
              <a:rPr lang="fr-FR" sz="2400" b="1" dirty="0" smtClean="0"/>
              <a:t>les porteurs individuels </a:t>
            </a:r>
            <a:r>
              <a:rPr lang="fr-FR" sz="2400" dirty="0" smtClean="0"/>
              <a:t>pour </a:t>
            </a:r>
            <a:r>
              <a:rPr lang="fr-FR" sz="2400" dirty="0"/>
              <a:t>encadrer les responsabilités de </a:t>
            </a:r>
            <a:r>
              <a:rPr lang="fr-FR" sz="2400" dirty="0" smtClean="0"/>
              <a:t>chacun. </a:t>
            </a:r>
            <a:endParaRPr lang="fr-FR" sz="2200" i="1" dirty="0"/>
          </a:p>
        </p:txBody>
      </p:sp>
      <p:sp>
        <p:nvSpPr>
          <p:cNvPr id="8" name="Rectangle 7"/>
          <p:cNvSpPr/>
          <p:nvPr/>
        </p:nvSpPr>
        <p:spPr>
          <a:xfrm>
            <a:off x="2225040" y="6152606"/>
            <a:ext cx="8321040" cy="60089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</a:rPr>
              <a:t>Toute personne physique ou morale peut être porteur de projet ou mandataire !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7" name="Sous-titre 1"/>
          <p:cNvSpPr txBox="1">
            <a:spLocks/>
          </p:cNvSpPr>
          <p:nvPr/>
        </p:nvSpPr>
        <p:spPr>
          <a:xfrm>
            <a:off x="4065563" y="1716084"/>
            <a:ext cx="3854547" cy="4248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>
                <a:solidFill>
                  <a:srgbClr val="4675B9"/>
                </a:solidFill>
              </a:rPr>
              <a:t>Cas 2</a:t>
            </a:r>
          </a:p>
          <a:p>
            <a:r>
              <a:rPr lang="fr-FR" b="1" dirty="0" smtClean="0">
                <a:solidFill>
                  <a:srgbClr val="4675B9"/>
                </a:solidFill>
              </a:rPr>
              <a:t>Projet </a:t>
            </a:r>
            <a:r>
              <a:rPr lang="fr-FR" b="1" dirty="0">
                <a:solidFill>
                  <a:srgbClr val="4675B9"/>
                </a:solidFill>
              </a:rPr>
              <a:t>individuel </a:t>
            </a:r>
            <a:r>
              <a:rPr lang="fr-FR" b="1" dirty="0" smtClean="0">
                <a:solidFill>
                  <a:srgbClr val="4675B9"/>
                </a:solidFill>
              </a:rPr>
              <a:t>avec mandataire  </a:t>
            </a:r>
            <a:endParaRPr lang="fr-FR" b="1" dirty="0">
              <a:solidFill>
                <a:srgbClr val="4675B9"/>
              </a:solidFill>
            </a:endParaRPr>
          </a:p>
          <a:p>
            <a:r>
              <a:rPr lang="fr-FR" b="1" dirty="0" smtClean="0"/>
              <a:t>Le mandataire joue le rôle d’appui technique, fait le lien avec l’administration et entreprend les démarches de labellisation</a:t>
            </a:r>
            <a:r>
              <a:rPr lang="fr-FR" dirty="0" smtClean="0"/>
              <a:t> </a:t>
            </a:r>
            <a:r>
              <a:rPr lang="fr-FR" sz="2000" i="1" dirty="0" smtClean="0"/>
              <a:t>(envoi de la notification, rédaction du document de projet, recours à l’auditeur externe, etc.)</a:t>
            </a:r>
          </a:p>
        </p:txBody>
      </p:sp>
    </p:spTree>
    <p:extLst>
      <p:ext uri="{BB962C8B-B14F-4D97-AF65-F5344CB8AC3E}">
        <p14:creationId xmlns:p14="http://schemas.microsoft.com/office/powerpoint/2010/main" val="1618925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77296" y="2382165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baseline="0" dirty="0" smtClean="0">
                <a:solidFill>
                  <a:srgbClr val="4675B9"/>
                </a:solidFill>
                <a:latin typeface="+mn-lt"/>
                <a:cs typeface="Calibri" panose="020F0502020204030204" pitchFamily="34" charset="0"/>
              </a:rPr>
              <a:t>Le financement du projet</a:t>
            </a:r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49564" y="957025"/>
            <a:ext cx="10088995" cy="540157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Le financement des projets</a:t>
            </a:r>
          </a:p>
          <a:p>
            <a:endParaRPr lang="fr-FR" sz="2200" u="sng" dirty="0" smtClean="0"/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projets peuvent être financés par des personnes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morales ou physiques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La labellisation ne vaut pas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garantie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de financement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Financement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ex-post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: après vérification des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d’émissions,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rachat par le financeur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 risque porté par le porteur de projet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Financement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ex-ante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 : le financeur accepte de financer des </a:t>
            </a:r>
            <a:r>
              <a:rPr lang="fr-FR" sz="1800" spc="-1" dirty="0"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hypothétiques en amont de la vérification des crédits  risque porté par le financeur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Une fois achetés (« reconnus »), les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réductions d’émissions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ne peuvent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pas être revendus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Limitation des risques de spéculation et de fraude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Parution sur un </a:t>
            </a:r>
            <a:r>
              <a:rPr lang="fr-FR" sz="18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registre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tenu par le ministère des 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réductions d’émissions financées</a:t>
            </a:r>
            <a:endParaRPr lang="fr-FR" sz="1800" b="1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591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3773135" y="3681708"/>
            <a:ext cx="2293010" cy="1203706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document de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87842" y="2037284"/>
            <a:ext cx="267512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Exemple 1 : Contractualisation et financement  du projet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1533191" y="2977865"/>
            <a:ext cx="0" cy="58252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hevron 58"/>
          <p:cNvSpPr/>
          <p:nvPr/>
        </p:nvSpPr>
        <p:spPr>
          <a:xfrm>
            <a:off x="1970778" y="3672854"/>
            <a:ext cx="2296422" cy="1212560"/>
          </a:xfrm>
          <a:prstGeom prst="chevron">
            <a:avLst/>
          </a:prstGeom>
          <a:ln>
            <a:solidFill>
              <a:srgbClr val="467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Dépôt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document de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5564633" y="3672853"/>
            <a:ext cx="2555786" cy="1212561"/>
          </a:xfrm>
          <a:prstGeom prst="chevron">
            <a:avLst/>
          </a:prstGeom>
          <a:ln>
            <a:solidFill>
              <a:srgbClr val="467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oeuvre du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9575804" y="3681708"/>
            <a:ext cx="2588900" cy="1203706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Reconnais-sance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officielle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reductions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d’émissions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7629099" y="3674643"/>
            <a:ext cx="2424313" cy="1210771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auditeur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evron 81"/>
          <p:cNvSpPr/>
          <p:nvPr/>
        </p:nvSpPr>
        <p:spPr>
          <a:xfrm>
            <a:off x="21338" y="3681708"/>
            <a:ext cx="2440508" cy="1203706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la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labellisation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163272" y="2043913"/>
            <a:ext cx="2675120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Exemple 2 : Contractualisation et financement  du projet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321884" y="2025553"/>
            <a:ext cx="2675120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Exemple 3 : Contractualisation et financement  du projet</a:t>
            </a:r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628919" y="2949667"/>
            <a:ext cx="0" cy="58252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0659444" y="2977865"/>
            <a:ext cx="0" cy="582528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27999" y="984359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4675B9"/>
                </a:solidFill>
              </a:rPr>
              <a:t>Quand peut intervenir le financement? </a:t>
            </a:r>
            <a:endParaRPr lang="fr-FR" sz="28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89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>
            <a:spLocks noGrp="1"/>
          </p:cNvSpPr>
          <p:nvPr>
            <p:ph type="subTitle" idx="1"/>
          </p:nvPr>
        </p:nvSpPr>
        <p:spPr>
          <a:xfrm>
            <a:off x="3058511" y="785398"/>
            <a:ext cx="7270821" cy="76141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La plateforme de mise en relation et les intermédiaires </a:t>
            </a:r>
          </a:p>
          <a:p>
            <a:endParaRPr lang="fr-FR" sz="2200" u="sng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8045" t="19504" r="23060" b="5388"/>
          <a:stretch/>
        </p:blipFill>
        <p:spPr>
          <a:xfrm>
            <a:off x="272104" y="2145358"/>
            <a:ext cx="4331428" cy="4702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117664">
            <a:off x="759044" y="4125233"/>
            <a:ext cx="38873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linkClick r:id="rId3"/>
              </a:rPr>
              <a:t>https://www.ecologique-solidaire.gouv.fr/label-bas-carbone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33311" y="2293962"/>
            <a:ext cx="6769655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intermédiaires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(cabinets de conseil, instituts techniques, entreprises, collectivités, associations, etc.) qui se montent spontanément pour </a:t>
            </a: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mettre en relation l’offre est la demande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sont également indispensables</a:t>
            </a:r>
            <a:r>
              <a:rPr lang="fr-FR" sz="2400" dirty="0" smtClean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mandataires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peuvent aussi jouer le rôle d’intermédiaires. </a:t>
            </a:r>
            <a:endParaRPr lang="fr-FR" sz="2200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statut de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mandataire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 est encadré par le LBC contrairement à celui des intermédiaires.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Les </a:t>
            </a:r>
            <a:r>
              <a:rPr lang="fr-FR" sz="2200" b="1" spc="-1" dirty="0">
                <a:solidFill>
                  <a:srgbClr val="4675B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intermédiaires</a:t>
            </a:r>
            <a:r>
              <a:rPr lang="fr-FR" sz="2200" spc="-1" dirty="0">
                <a:uFill>
                  <a:solidFill>
                    <a:srgbClr val="FFFFFF"/>
                  </a:solidFill>
                </a:uFill>
                <a:ea typeface="DejaVu Sans"/>
              </a:rPr>
              <a:t> sont facilitateurs mais ne peuvent pas acheter et revendre les réductions d’émissions.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1601" y="1487608"/>
            <a:ext cx="405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La plateforme sur le site du MTES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918836" y="1686910"/>
            <a:ext cx="5911" cy="517109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492269" y="1615253"/>
            <a:ext cx="405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intermédiaires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54144" y="1936974"/>
            <a:ext cx="9884416" cy="4534164"/>
          </a:xfrm>
        </p:spPr>
        <p:txBody>
          <a:bodyPr>
            <a:normAutofit/>
          </a:bodyPr>
          <a:lstStyle/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>
                <a:uFill>
                  <a:solidFill>
                    <a:srgbClr val="FFFFFF"/>
                  </a:solidFill>
                </a:uFill>
                <a:ea typeface="DejaVu Sans"/>
              </a:rPr>
              <a:t>Le prix de la tonne </a:t>
            </a: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n’est pas encadré par le LBC</a:t>
            </a:r>
          </a:p>
          <a:p>
            <a:pPr marL="6867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déterminants du prix :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coûts liés à la mise en place des actions d’atténuation et de séquestration (investissements initiaux, coûts de fonctionnement, besoin de formation, etc.)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Les coûts de transaction (coûts administratif, coût de suivi, audit)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consentement à recevoir des porteurs de projets (doit a minima couvrir la prise de risque du porteur de projet)</a:t>
            </a:r>
          </a:p>
          <a:p>
            <a:pPr marL="11439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La présence de </a:t>
            </a:r>
            <a:r>
              <a:rPr lang="fr-FR" sz="1800" spc="-1" dirty="0" err="1" smtClean="0">
                <a:uFill>
                  <a:solidFill>
                    <a:srgbClr val="FFFFFF"/>
                  </a:solidFill>
                </a:uFill>
                <a:ea typeface="DejaVu Sans"/>
              </a:rPr>
              <a:t>co</a:t>
            </a:r>
            <a:r>
              <a:rPr lang="fr-FR" sz="18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-bénéfices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Le prix doit ensuite être négocié avec les financeurs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200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Prix des projets bas-carbone :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estimation entre 20€/tCO2 et 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50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€</a:t>
            </a: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/tCO2</a:t>
            </a:r>
          </a:p>
          <a:p>
            <a:pPr marL="686700" lvl="1" indent="-34290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200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L’achat de réductions d’émission est soumis à la TVA </a:t>
            </a:r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3" name="Sous-titre 1"/>
          <p:cNvSpPr txBox="1">
            <a:spLocks/>
          </p:cNvSpPr>
          <p:nvPr/>
        </p:nvSpPr>
        <p:spPr>
          <a:xfrm>
            <a:off x="1626239" y="1175559"/>
            <a:ext cx="9973732" cy="76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Quel prix de la tonne de CO2 ?</a:t>
            </a:r>
          </a:p>
          <a:p>
            <a:endParaRPr lang="fr-FR" sz="2200" spc="-1" dirty="0"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7269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02268" y="1303866"/>
            <a:ext cx="9973732" cy="5329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fr-FR" sz="4400" b="1" dirty="0" smtClean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44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4400" b="1" dirty="0" smtClean="0">
                <a:solidFill>
                  <a:srgbClr val="4675B9"/>
                </a:solidFill>
              </a:rPr>
              <a:t>Q&amp;R</a:t>
            </a:r>
          </a:p>
          <a:p>
            <a:pPr>
              <a:lnSpc>
                <a:spcPct val="100000"/>
              </a:lnSpc>
            </a:pPr>
            <a:endParaRPr lang="fr-FR" sz="1500" b="1" dirty="0" smtClean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>
              <a:solidFill>
                <a:srgbClr val="4675B9"/>
              </a:solidFill>
            </a:endParaRPr>
          </a:p>
          <a:p>
            <a:pPr>
              <a:lnSpc>
                <a:spcPct val="100000"/>
              </a:lnSpc>
            </a:pPr>
            <a:endParaRPr lang="fr-FR" sz="1500" b="1" dirty="0" smtClean="0">
              <a:solidFill>
                <a:srgbClr val="4675B9"/>
              </a:solidFill>
            </a:endParaRPr>
          </a:p>
          <a:p>
            <a:pPr algn="l">
              <a:lnSpc>
                <a:spcPct val="100000"/>
              </a:lnSpc>
            </a:pPr>
            <a:r>
              <a:rPr lang="fr-FR" b="1" dirty="0" smtClean="0"/>
              <a:t>	En savoir plus</a:t>
            </a:r>
          </a:p>
          <a:p>
            <a:pPr algn="l">
              <a:lnSpc>
                <a:spcPct val="100000"/>
              </a:lnSpc>
            </a:pPr>
            <a:r>
              <a:rPr lang="fr-FR" b="1" dirty="0" smtClean="0">
                <a:solidFill>
                  <a:srgbClr val="4675B9"/>
                </a:solidFill>
              </a:rPr>
              <a:t>	</a:t>
            </a:r>
            <a:r>
              <a:rPr lang="fr-FR" b="1" u="sng" dirty="0" smtClean="0">
                <a:solidFill>
                  <a:schemeClr val="accent5"/>
                </a:solidFill>
                <a:hlinkClick r:id="rId2"/>
              </a:rPr>
              <a:t>www.ecologique-solidaire.gouv.fr/label-bas-carbone</a:t>
            </a:r>
            <a:endParaRPr lang="fr-FR" sz="100" u="sng" spc="-1" dirty="0" smtClean="0">
              <a:solidFill>
                <a:schemeClr val="accent5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pic>
        <p:nvPicPr>
          <p:cNvPr id="5" name="Image 4" descr="&lt;strong&gt;Plus&lt;/strong&gt; Symbole Math · Images vectorielles gratuites sur Pixabay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9" y="515476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182842" y="1030307"/>
            <a:ext cx="10267629" cy="5239201"/>
          </a:xfrm>
        </p:spPr>
        <p:txBody>
          <a:bodyPr>
            <a:normAutofit lnSpcReduction="10000"/>
          </a:bodyPr>
          <a:lstStyle/>
          <a:p>
            <a:r>
              <a:rPr lang="fr-FR" sz="3000" b="1" dirty="0" smtClean="0">
                <a:solidFill>
                  <a:srgbClr val="4675B9"/>
                </a:solidFill>
              </a:rPr>
              <a:t>Les webinaires Label Bas Carbone</a:t>
            </a:r>
          </a:p>
          <a:p>
            <a:endParaRPr lang="fr-FR" sz="2000" b="1" dirty="0">
              <a:solidFill>
                <a:srgbClr val="4675B9"/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Mardi 23 Juin de 14h à 15h30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– présentation générale du Label Bas Carbone 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bg1">
                    <a:lumMod val="50000"/>
                  </a:schemeClr>
                </a:solidFill>
              </a:rPr>
              <a:t>Jeudi 25 Juin de 9h30 à 10h30 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- Passer à l’action : le LBC du point de vue des porteurs de projet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>
                <a:solidFill>
                  <a:srgbClr val="002060"/>
                </a:solidFill>
              </a:rPr>
              <a:t>Lundi 29 Juin de 14h à 15h </a:t>
            </a:r>
            <a:r>
              <a:rPr lang="fr-FR" sz="2600" dirty="0" smtClean="0">
                <a:solidFill>
                  <a:srgbClr val="002060"/>
                </a:solidFill>
              </a:rPr>
              <a:t>- </a:t>
            </a:r>
            <a:r>
              <a:rPr lang="fr-FR" sz="2600" dirty="0">
                <a:solidFill>
                  <a:srgbClr val="002060"/>
                </a:solidFill>
              </a:rPr>
              <a:t>Passer à l’action </a:t>
            </a:r>
            <a:r>
              <a:rPr lang="fr-FR" sz="2600" dirty="0" smtClean="0">
                <a:solidFill>
                  <a:srgbClr val="002060"/>
                </a:solidFill>
              </a:rPr>
              <a:t>: </a:t>
            </a:r>
            <a:r>
              <a:rPr lang="fr-FR" sz="2600" dirty="0">
                <a:solidFill>
                  <a:srgbClr val="002060"/>
                </a:solidFill>
              </a:rPr>
              <a:t>le LBC du point de vue des financeurs</a:t>
            </a:r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/>
              <a:t>Lundi 6 Juillet de 14h à 15h </a:t>
            </a:r>
            <a:r>
              <a:rPr lang="fr-FR" sz="2600" dirty="0"/>
              <a:t>– Présentation des méthodes forestières par le CNPF </a:t>
            </a:r>
            <a:endParaRPr lang="fr-FR" sz="2600" dirty="0" smtClean="0"/>
          </a:p>
          <a:p>
            <a:pPr marL="457200" lvl="0" indent="-4572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b="1" dirty="0" smtClean="0"/>
              <a:t>Mardi 7 Juillet de 14h à 15h </a:t>
            </a:r>
            <a:r>
              <a:rPr lang="fr-FR" sz="2600" dirty="0" smtClean="0"/>
              <a:t>– Présentation de la méthode Carbon Agri par l’IDELE</a:t>
            </a:r>
            <a:endParaRPr lang="fr-FR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3000" b="1" dirty="0">
              <a:solidFill>
                <a:srgbClr val="46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/>
          <p:cNvSpPr txBox="1">
            <a:spLocks/>
          </p:cNvSpPr>
          <p:nvPr/>
        </p:nvSpPr>
        <p:spPr>
          <a:xfrm>
            <a:off x="1191215" y="1497800"/>
            <a:ext cx="9973732" cy="467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rgbClr val="4675B9"/>
                </a:solidFill>
              </a:rPr>
              <a:t>Déroulé du Webinaire</a:t>
            </a:r>
          </a:p>
          <a:p>
            <a:pPr marL="124301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sz="1200" u="sng" dirty="0" smtClean="0"/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BREF RAPPEL DU WEBINAIRE 1 : QU’EST CE QU’UN PROJET BAS CARBONE? </a:t>
            </a:r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4675B9"/>
                </a:solidFill>
                <a:cs typeface="Calibri" panose="020F0502020204030204" pitchFamily="34" charset="0"/>
              </a:rPr>
              <a:t>LE CYCLE DE VIE D’UN </a:t>
            </a: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PROJET</a:t>
            </a:r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LES DIFFÉRENTS TYPES DE PROJETS ET LE RÔLE DES DIFFÉRENTS ACTEURS</a:t>
            </a:r>
            <a:endParaRPr lang="fr-FR" sz="1050" b="1" dirty="0" smtClean="0">
              <a:cs typeface="Calibri" panose="020F0502020204030204" pitchFamily="34" charset="0"/>
            </a:endParaRPr>
          </a:p>
          <a:p>
            <a:pPr marL="1243013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4675B9"/>
                </a:solidFill>
                <a:cs typeface="Calibri" panose="020F0502020204030204" pitchFamily="34" charset="0"/>
              </a:rPr>
              <a:t>LE FINANCEMENT DU PROJET</a:t>
            </a:r>
            <a:endParaRPr lang="fr-FR" sz="800" b="1" dirty="0"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800" b="1" dirty="0"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800" b="1" dirty="0"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105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8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312197" y="1317090"/>
            <a:ext cx="9973732" cy="931434"/>
          </a:xfrm>
        </p:spPr>
        <p:txBody>
          <a:bodyPr>
            <a:normAutofit/>
          </a:bodyPr>
          <a:lstStyle/>
          <a:p>
            <a:r>
              <a:rPr lang="fr-FR" sz="5100" b="1" dirty="0" smtClean="0">
                <a:solidFill>
                  <a:srgbClr val="4675B9"/>
                </a:solidFill>
              </a:rPr>
              <a:t>Les intervenants </a:t>
            </a:r>
          </a:p>
          <a:p>
            <a:endParaRPr lang="fr-FR" sz="3000" b="1" dirty="0">
              <a:solidFill>
                <a:srgbClr val="4675B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000" b="1" dirty="0">
              <a:solidFill>
                <a:srgbClr val="4675B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5185" y="2389895"/>
            <a:ext cx="71677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Julien VIAU </a:t>
            </a:r>
          </a:p>
          <a:p>
            <a:r>
              <a:rPr lang="fr-FR" sz="2000" dirty="0" smtClean="0"/>
              <a:t>Direction Générale de l’Energie et du Climat (MTES)</a:t>
            </a:r>
          </a:p>
          <a:p>
            <a:endParaRPr lang="fr-FR" sz="2000" b="1" dirty="0"/>
          </a:p>
          <a:p>
            <a:r>
              <a:rPr lang="fr-FR" sz="2000" b="1" dirty="0" smtClean="0"/>
              <a:t>Sarah KASSIMI </a:t>
            </a:r>
          </a:p>
          <a:p>
            <a:r>
              <a:rPr lang="fr-FR" sz="2000" dirty="0"/>
              <a:t>Direction Générale de l’Energie et du Climat (MTES</a:t>
            </a:r>
            <a:r>
              <a:rPr lang="fr-FR" sz="2000" dirty="0" smtClean="0"/>
              <a:t>)</a:t>
            </a:r>
          </a:p>
          <a:p>
            <a:endParaRPr lang="fr-FR" sz="2000" b="1" dirty="0"/>
          </a:p>
          <a:p>
            <a:r>
              <a:rPr lang="fr-FR" sz="2000" b="1" dirty="0" smtClean="0"/>
              <a:t>Claudine FOUCHEROT </a:t>
            </a:r>
          </a:p>
          <a:p>
            <a:r>
              <a:rPr lang="fr-FR" sz="2000" dirty="0" smtClean="0"/>
              <a:t>Institut de l’Economie pour le Climat (I4CE)</a:t>
            </a:r>
          </a:p>
          <a:p>
            <a:endParaRPr lang="fr-FR" sz="2000" b="1" dirty="0"/>
          </a:p>
          <a:p>
            <a:r>
              <a:rPr lang="fr-FR" sz="2000" b="1" dirty="0" smtClean="0"/>
              <a:t>Julia GRIMAULT</a:t>
            </a:r>
          </a:p>
          <a:p>
            <a:r>
              <a:rPr lang="fr-FR" sz="2000" dirty="0"/>
              <a:t>Institut de l’Economie pour le Climat (I4CE)</a:t>
            </a:r>
          </a:p>
          <a:p>
            <a:endParaRPr lang="fr-FR" sz="2000" b="1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81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675770" y="1845990"/>
            <a:ext cx="6967348" cy="1067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b="1" dirty="0" smtClean="0">
                <a:solidFill>
                  <a:srgbClr val="4675B9"/>
                </a:solidFill>
                <a:latin typeface="+mn-lt"/>
              </a:rPr>
              <a:t>Bref rappel du webinaire 1 </a:t>
            </a:r>
            <a:r>
              <a:rPr lang="fr-FR" sz="5400" b="1" dirty="0">
                <a:solidFill>
                  <a:srgbClr val="4675B9"/>
                </a:solidFill>
                <a:latin typeface="+mn-lt"/>
              </a:rPr>
              <a:t>: q</a:t>
            </a:r>
            <a:r>
              <a:rPr lang="fr-FR" sz="5400" b="1" dirty="0" smtClean="0">
                <a:solidFill>
                  <a:srgbClr val="4675B9"/>
                </a:solidFill>
                <a:latin typeface="+mn-lt"/>
              </a:rPr>
              <a:t>u’est-ce qu’un projet label bas carbone ?</a:t>
            </a:r>
          </a:p>
          <a:p>
            <a:pPr algn="ctr"/>
            <a:endParaRPr lang="fr-FR" sz="2400" b="1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9114" t="24948" r="50553" b="8703"/>
          <a:stretch/>
        </p:blipFill>
        <p:spPr>
          <a:xfrm>
            <a:off x="2442753" y="1633125"/>
            <a:ext cx="7267521" cy="5224875"/>
          </a:xfrm>
          <a:prstGeom prst="rect">
            <a:avLst/>
          </a:prstGeom>
        </p:spPr>
      </p:pic>
      <p:sp>
        <p:nvSpPr>
          <p:cNvPr id="4" name="Sous-titre 1"/>
          <p:cNvSpPr>
            <a:spLocks noGrp="1"/>
          </p:cNvSpPr>
          <p:nvPr>
            <p:ph type="subTitle" idx="1"/>
          </p:nvPr>
        </p:nvSpPr>
        <p:spPr>
          <a:xfrm>
            <a:off x="1682761" y="1159450"/>
            <a:ext cx="9144000" cy="473675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4675B9"/>
                </a:solidFill>
              </a:rPr>
              <a:t>Le fonctionnement du Label </a:t>
            </a:r>
            <a:r>
              <a:rPr lang="fr-FR" sz="3200" b="1" dirty="0">
                <a:solidFill>
                  <a:srgbClr val="4675B9"/>
                </a:solidFill>
              </a:rPr>
              <a:t>Bas-Carbone? </a:t>
            </a:r>
          </a:p>
        </p:txBody>
      </p:sp>
    </p:spTree>
    <p:extLst>
      <p:ext uri="{BB962C8B-B14F-4D97-AF65-F5344CB8AC3E}">
        <p14:creationId xmlns:p14="http://schemas.microsoft.com/office/powerpoint/2010/main" val="28774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ous-titre 1"/>
          <p:cNvSpPr>
            <a:spLocks noGrp="1"/>
          </p:cNvSpPr>
          <p:nvPr>
            <p:ph type="subTitle" idx="1"/>
          </p:nvPr>
        </p:nvSpPr>
        <p:spPr>
          <a:xfrm>
            <a:off x="1323031" y="1322233"/>
            <a:ext cx="9144000" cy="4736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Que regarde le Label Bas-Carbone? </a:t>
            </a:r>
          </a:p>
        </p:txBody>
      </p:sp>
      <p:grpSp>
        <p:nvGrpSpPr>
          <p:cNvPr id="21" name="Groupe 5"/>
          <p:cNvGrpSpPr>
            <a:grpSpLocks/>
          </p:cNvGrpSpPr>
          <p:nvPr/>
        </p:nvGrpSpPr>
        <p:grpSpPr bwMode="auto">
          <a:xfrm>
            <a:off x="4596378" y="2197182"/>
            <a:ext cx="5586860" cy="2885345"/>
            <a:chOff x="3071974" y="2608454"/>
            <a:chExt cx="5107482" cy="2551393"/>
          </a:xfrm>
        </p:grpSpPr>
        <p:sp>
          <p:nvSpPr>
            <p:cNvPr id="22" name="ZoneTexte 17"/>
            <p:cNvSpPr txBox="1">
              <a:spLocks noChangeArrowheads="1"/>
            </p:cNvSpPr>
            <p:nvPr/>
          </p:nvSpPr>
          <p:spPr bwMode="auto">
            <a:xfrm>
              <a:off x="6028043" y="3365586"/>
              <a:ext cx="1919127" cy="251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 b="0" i="1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Scénario de référence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174263">
              <a:off x="4593989" y="3779664"/>
              <a:ext cx="1312102" cy="268124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3418760" y="4652069"/>
              <a:ext cx="37459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3440786" y="2636467"/>
              <a:ext cx="0" cy="20156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rme libre 25"/>
            <p:cNvSpPr/>
            <p:nvPr/>
          </p:nvSpPr>
          <p:spPr>
            <a:xfrm>
              <a:off x="3495850" y="3659608"/>
              <a:ext cx="3901694" cy="238777"/>
            </a:xfrm>
            <a:custGeom>
              <a:avLst/>
              <a:gdLst>
                <a:gd name="connsiteX0" fmla="*/ 0 w 3812736"/>
                <a:gd name="connsiteY0" fmla="*/ 1107547 h 1107547"/>
                <a:gd name="connsiteX1" fmla="*/ 709863 w 3812736"/>
                <a:gd name="connsiteY1" fmla="*/ 650347 h 1107547"/>
                <a:gd name="connsiteX2" fmla="*/ 3392906 w 3812736"/>
                <a:gd name="connsiteY2" fmla="*/ 84862 h 1107547"/>
                <a:gd name="connsiteX3" fmla="*/ 3765885 w 3812736"/>
                <a:gd name="connsiteY3" fmla="*/ 12673 h 110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2736" h="1107547">
                  <a:moveTo>
                    <a:pt x="0" y="1107547"/>
                  </a:moveTo>
                  <a:cubicBezTo>
                    <a:pt x="72189" y="964170"/>
                    <a:pt x="144379" y="820794"/>
                    <a:pt x="709863" y="650347"/>
                  </a:cubicBezTo>
                  <a:cubicBezTo>
                    <a:pt x="1275347" y="479899"/>
                    <a:pt x="2883569" y="191141"/>
                    <a:pt x="3392906" y="84862"/>
                  </a:cubicBezTo>
                  <a:cubicBezTo>
                    <a:pt x="3902243" y="-21417"/>
                    <a:pt x="3834064" y="-4372"/>
                    <a:pt x="3765885" y="1267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 flipV="1">
              <a:off x="3475398" y="3911725"/>
              <a:ext cx="4079473" cy="258787"/>
            </a:xfrm>
            <a:custGeom>
              <a:avLst/>
              <a:gdLst>
                <a:gd name="connsiteX0" fmla="*/ 1782 w 4093872"/>
                <a:gd name="connsiteY0" fmla="*/ 580209 h 580209"/>
                <a:gd name="connsiteX1" fmla="*/ 627424 w 4093872"/>
                <a:gd name="connsiteY1" fmla="*/ 399735 h 580209"/>
                <a:gd name="connsiteX2" fmla="*/ 3851888 w 4093872"/>
                <a:gd name="connsiteY2" fmla="*/ 26757 h 580209"/>
                <a:gd name="connsiteX3" fmla="*/ 3875951 w 4093872"/>
                <a:gd name="connsiteY3" fmla="*/ 26757 h 580209"/>
                <a:gd name="connsiteX4" fmla="*/ 3984235 w 4093872"/>
                <a:gd name="connsiteY4" fmla="*/ 2693 h 58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3872" h="580209">
                  <a:moveTo>
                    <a:pt x="1782" y="580209"/>
                  </a:moveTo>
                  <a:cubicBezTo>
                    <a:pt x="-6239" y="536093"/>
                    <a:pt x="-14260" y="491977"/>
                    <a:pt x="627424" y="399735"/>
                  </a:cubicBezTo>
                  <a:cubicBezTo>
                    <a:pt x="1269108" y="307493"/>
                    <a:pt x="3310467" y="88920"/>
                    <a:pt x="3851888" y="26757"/>
                  </a:cubicBezTo>
                  <a:cubicBezTo>
                    <a:pt x="4393309" y="-35406"/>
                    <a:pt x="3853893" y="30768"/>
                    <a:pt x="3875951" y="26757"/>
                  </a:cubicBezTo>
                  <a:cubicBezTo>
                    <a:pt x="3898009" y="22746"/>
                    <a:pt x="3941122" y="12719"/>
                    <a:pt x="3984235" y="269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985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4573536" y="3330122"/>
              <a:ext cx="0" cy="1321947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5937556" y="3068667"/>
              <a:ext cx="3147" cy="1583402"/>
            </a:xfrm>
            <a:prstGeom prst="line">
              <a:avLst/>
            </a:prstGeom>
            <a:ln w="28575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14"/>
            <p:cNvSpPr txBox="1">
              <a:spLocks noChangeArrowheads="1"/>
            </p:cNvSpPr>
            <p:nvPr/>
          </p:nvSpPr>
          <p:spPr bwMode="auto">
            <a:xfrm rot="16200000">
              <a:off x="2773068" y="3731781"/>
              <a:ext cx="894340" cy="29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Emissions</a:t>
              </a:r>
            </a:p>
          </p:txBody>
        </p:sp>
        <p:sp>
          <p:nvSpPr>
            <p:cNvPr id="31" name="ZoneTexte 15"/>
            <p:cNvSpPr txBox="1">
              <a:spLocks noChangeArrowheads="1"/>
            </p:cNvSpPr>
            <p:nvPr/>
          </p:nvSpPr>
          <p:spPr bwMode="auto">
            <a:xfrm>
              <a:off x="6247049" y="4673815"/>
              <a:ext cx="726105" cy="25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Temps</a:t>
              </a:r>
            </a:p>
          </p:txBody>
        </p:sp>
        <p:sp>
          <p:nvSpPr>
            <p:cNvPr id="32" name="ZoneTexte 16"/>
            <p:cNvSpPr txBox="1">
              <a:spLocks noChangeArrowheads="1"/>
            </p:cNvSpPr>
            <p:nvPr/>
          </p:nvSpPr>
          <p:spPr bwMode="auto">
            <a:xfrm>
              <a:off x="4427887" y="4657949"/>
              <a:ext cx="1719598" cy="50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04200" fontAlgn="auto"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fr-FR" altLang="fr-FR" sz="1544" dirty="0">
                  <a:solidFill>
                    <a:srgbClr val="4675B9"/>
                  </a:solidFill>
                  <a:latin typeface="Arial" panose="020B0604020202020204" pitchFamily="34" charset="0"/>
                  <a:ea typeface="+mn-ea"/>
                  <a:cs typeface="+mn-cs"/>
                </a:rPr>
                <a:t>Période</a:t>
              </a:r>
              <a:r>
                <a:rPr lang="fr-FR" altLang="fr-FR" sz="1544" dirty="0">
                  <a:solidFill>
                    <a:srgbClr val="7030A0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lang="fr-FR" altLang="fr-FR" sz="1544" dirty="0">
                  <a:solidFill>
                    <a:srgbClr val="4675B9"/>
                  </a:solidFill>
                  <a:latin typeface="Arial" panose="020B0604020202020204" pitchFamily="34" charset="0"/>
                  <a:ea typeface="+mn-ea"/>
                  <a:cs typeface="+mn-cs"/>
                </a:rPr>
                <a:t>d’accréditation</a:t>
              </a:r>
            </a:p>
          </p:txBody>
        </p:sp>
        <p:sp>
          <p:nvSpPr>
            <p:cNvPr id="33" name="ZoneTexte 33"/>
            <p:cNvSpPr txBox="1">
              <a:spLocks noChangeArrowheads="1"/>
            </p:cNvSpPr>
            <p:nvPr/>
          </p:nvSpPr>
          <p:spPr bwMode="auto">
            <a:xfrm rot="173578">
              <a:off x="5845553" y="4194657"/>
              <a:ext cx="1789476" cy="25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i="1" dirty="0">
                  <a:solidFill>
                    <a:srgbClr val="3F3F3F"/>
                  </a:solidFill>
                  <a:ea typeface="+mn-ea"/>
                </a:rPr>
                <a:t>Scénario avec projet</a:t>
              </a: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5567838" y="3139367"/>
              <a:ext cx="811804" cy="58960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5"/>
            <p:cNvSpPr txBox="1">
              <a:spLocks noChangeArrowheads="1"/>
            </p:cNvSpPr>
            <p:nvPr/>
          </p:nvSpPr>
          <p:spPr bwMode="auto">
            <a:xfrm>
              <a:off x="4482822" y="2608454"/>
              <a:ext cx="3696634" cy="50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b="1" dirty="0">
                  <a:solidFill>
                    <a:srgbClr val="A2CD85"/>
                  </a:solidFill>
                  <a:ea typeface="+mn-ea"/>
                </a:rPr>
                <a:t>Réduction d’émissions </a:t>
              </a:r>
            </a:p>
            <a:p>
              <a:pPr algn="ctr" defTabSz="504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fr-FR" sz="1544" b="1" dirty="0">
                  <a:solidFill>
                    <a:srgbClr val="A2CD85"/>
                  </a:solidFill>
                  <a:ea typeface="+mn-ea"/>
                </a:rPr>
                <a:t>certifiées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327392" y="2508667"/>
            <a:ext cx="241595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675B9"/>
                </a:solidFill>
              </a:rPr>
              <a:t>1. L’impact carbone d’un projet/d’une action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568744" y="5279898"/>
            <a:ext cx="9141802" cy="1255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15125" indent="-315125" defTabSz="5042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764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Scénario de référence </a:t>
            </a:r>
            <a:r>
              <a:rPr lang="fr-FR" sz="1764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sans introduction de nouvelles pratiques; suit la tendance; respecte a minima la réglementation.</a:t>
            </a:r>
          </a:p>
          <a:p>
            <a:pPr marL="315125" indent="-315125" defTabSz="5042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764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Scénario de projet </a:t>
            </a:r>
            <a:r>
              <a:rPr lang="fr-FR" sz="1764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avec introduction de nouvelles pratiques (boisement, optimisation de la fertilisation azotée, plantation de haies, etc.)</a:t>
            </a:r>
          </a:p>
        </p:txBody>
      </p:sp>
    </p:spTree>
    <p:extLst>
      <p:ext uri="{BB962C8B-B14F-4D97-AF65-F5344CB8AC3E}">
        <p14:creationId xmlns:p14="http://schemas.microsoft.com/office/powerpoint/2010/main" val="31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33445" y="2126366"/>
            <a:ext cx="708308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504200" fontAlgn="auto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l’additionnalité</a:t>
            </a:r>
            <a:r>
              <a:rPr lang="fr-FR" altLang="fr-FR" sz="2200" b="1" dirty="0">
                <a:solidFill>
                  <a:prstClr val="black"/>
                </a:solidFill>
                <a:latin typeface="Calibri"/>
              </a:rPr>
              <a:t> : </a:t>
            </a:r>
            <a:r>
              <a:rPr lang="fr-FR" altLang="fr-FR" sz="2200" dirty="0">
                <a:solidFill>
                  <a:prstClr val="black"/>
                </a:solidFill>
                <a:latin typeface="Calibri"/>
              </a:rPr>
              <a:t>démontrer que le projet n’aurait pas pu se faire sans l’incitation carbone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le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suivi des émissions et de la séquestration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vérification par un tiers </a:t>
            </a:r>
            <a:r>
              <a:rPr lang="fr-FR" altLang="fr-FR" sz="2200" dirty="0">
                <a:solidFill>
                  <a:prstClr val="black"/>
                </a:solidFill>
              </a:rPr>
              <a:t>pour pouvoir prétendre à des </a:t>
            </a:r>
            <a:r>
              <a:rPr lang="fr-FR" altLang="fr-FR" sz="2200" dirty="0" smtClean="0">
                <a:solidFill>
                  <a:prstClr val="black"/>
                </a:solidFill>
              </a:rPr>
              <a:t>réductions d’émissions</a:t>
            </a:r>
            <a:endParaRPr lang="fr-FR" altLang="fr-FR" sz="2200" dirty="0">
              <a:solidFill>
                <a:prstClr val="black"/>
              </a:solidFill>
            </a:endParaRP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traçabilité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dirty="0">
                <a:solidFill>
                  <a:prstClr val="black"/>
                </a:solidFill>
              </a:rPr>
              <a:t>des </a:t>
            </a:r>
            <a:r>
              <a:rPr lang="fr-FR" altLang="fr-FR" sz="2200" dirty="0" smtClean="0">
                <a:solidFill>
                  <a:prstClr val="black"/>
                </a:solidFill>
              </a:rPr>
              <a:t>réductions d’émissions </a:t>
            </a:r>
            <a:r>
              <a:rPr lang="fr-FR" altLang="fr-FR" sz="2200" dirty="0">
                <a:solidFill>
                  <a:prstClr val="black"/>
                </a:solidFill>
              </a:rPr>
              <a:t>avec mise en place d’un registre permettant d’éviter le risque de double compte 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permanence</a:t>
            </a:r>
            <a:r>
              <a:rPr lang="fr-FR" altLang="fr-FR" sz="2200" b="1" dirty="0">
                <a:solidFill>
                  <a:prstClr val="black"/>
                </a:solidFill>
              </a:rPr>
              <a:t> </a:t>
            </a:r>
            <a:r>
              <a:rPr lang="fr-FR" altLang="fr-FR" sz="2200" dirty="0">
                <a:solidFill>
                  <a:prstClr val="black"/>
                </a:solidFill>
              </a:rPr>
              <a:t>des réductions d’émissions ou la gestion du risque de non permanence</a:t>
            </a:r>
          </a:p>
          <a:p>
            <a:pPr lvl="1" indent="-457200" defTabSz="504200">
              <a:spcBef>
                <a:spcPts val="331"/>
              </a:spcBef>
              <a:spcAft>
                <a:spcPts val="331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solidFill>
                  <a:prstClr val="black"/>
                </a:solidFill>
              </a:rPr>
              <a:t>La présence de </a:t>
            </a:r>
            <a:r>
              <a:rPr lang="fr-FR" altLang="fr-FR" sz="2200" b="1" dirty="0" err="1">
                <a:solidFill>
                  <a:srgbClr val="4675B9"/>
                </a:solidFill>
                <a:latin typeface="Calibri"/>
              </a:rPr>
              <a:t>co</a:t>
            </a:r>
            <a:r>
              <a:rPr lang="fr-FR" altLang="fr-FR" sz="2200" b="1" dirty="0">
                <a:solidFill>
                  <a:srgbClr val="4675B9"/>
                </a:solidFill>
                <a:latin typeface="Calibri"/>
              </a:rPr>
              <a:t>-bénéfices sociaux et environnementaux </a:t>
            </a:r>
            <a:r>
              <a:rPr lang="fr-FR" altLang="fr-FR" sz="2200" dirty="0">
                <a:solidFill>
                  <a:prstClr val="black"/>
                </a:solidFill>
              </a:rPr>
              <a:t>(biodiversité, eau, emploi…) </a:t>
            </a:r>
            <a:endParaRPr lang="fr-FR" altLang="fr-F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157" y="3174941"/>
            <a:ext cx="241595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675B9"/>
                </a:solidFill>
              </a:rPr>
              <a:t>2. Le respect de différents critères de qualité</a:t>
            </a:r>
          </a:p>
        </p:txBody>
      </p:sp>
      <p:sp>
        <p:nvSpPr>
          <p:cNvPr id="6" name="Sous-titre 1"/>
          <p:cNvSpPr>
            <a:spLocks noGrp="1"/>
          </p:cNvSpPr>
          <p:nvPr>
            <p:ph type="subTitle" idx="1"/>
          </p:nvPr>
        </p:nvSpPr>
        <p:spPr>
          <a:xfrm>
            <a:off x="1455418" y="1344089"/>
            <a:ext cx="9144000" cy="47367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4675B9"/>
                </a:solidFill>
              </a:rPr>
              <a:t>Que regarde le Label Bas-Carbone? </a:t>
            </a:r>
          </a:p>
        </p:txBody>
      </p:sp>
    </p:spTree>
    <p:extLst>
      <p:ext uri="{BB962C8B-B14F-4D97-AF65-F5344CB8AC3E}">
        <p14:creationId xmlns:p14="http://schemas.microsoft.com/office/powerpoint/2010/main" val="35527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2732</Words>
  <Application>Microsoft Office PowerPoint</Application>
  <PresentationFormat>Grand écran</PresentationFormat>
  <Paragraphs>323</Paragraphs>
  <Slides>38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Arial</vt:lpstr>
      <vt:lpstr>Arial Nova Cond</vt:lpstr>
      <vt:lpstr>Calibri</vt:lpstr>
      <vt:lpstr>Calibri Light</vt:lpstr>
      <vt:lpstr>DejaVu Sans</vt:lpstr>
      <vt:lpstr>Wingdings</vt:lpstr>
      <vt:lpstr>Conception personnalisée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Administration centrale AUTH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HECKMANN</dc:creator>
  <cp:lastModifiedBy>Julia GRIMAULT</cp:lastModifiedBy>
  <cp:revision>199</cp:revision>
  <dcterms:created xsi:type="dcterms:W3CDTF">2019-05-15T12:10:42Z</dcterms:created>
  <dcterms:modified xsi:type="dcterms:W3CDTF">2020-06-25T07:13:55Z</dcterms:modified>
</cp:coreProperties>
</file>