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</p:sldMasterIdLst>
  <p:notesMasterIdLst>
    <p:notesMasterId r:id="rId46"/>
  </p:notesMasterIdLst>
  <p:sldIdLst>
    <p:sldId id="310" r:id="rId3"/>
    <p:sldId id="336" r:id="rId4"/>
    <p:sldId id="337" r:id="rId5"/>
    <p:sldId id="335" r:id="rId6"/>
    <p:sldId id="339" r:id="rId7"/>
    <p:sldId id="311" r:id="rId8"/>
    <p:sldId id="314" r:id="rId9"/>
    <p:sldId id="315" r:id="rId10"/>
    <p:sldId id="351" r:id="rId11"/>
    <p:sldId id="371" r:id="rId12"/>
    <p:sldId id="403" r:id="rId13"/>
    <p:sldId id="365" r:id="rId14"/>
    <p:sldId id="396" r:id="rId15"/>
    <p:sldId id="399" r:id="rId16"/>
    <p:sldId id="409" r:id="rId17"/>
    <p:sldId id="361" r:id="rId18"/>
    <p:sldId id="373" r:id="rId19"/>
    <p:sldId id="374" r:id="rId20"/>
    <p:sldId id="408" r:id="rId21"/>
    <p:sldId id="375" r:id="rId22"/>
    <p:sldId id="376" r:id="rId23"/>
    <p:sldId id="372" r:id="rId24"/>
    <p:sldId id="413" r:id="rId25"/>
    <p:sldId id="362" r:id="rId26"/>
    <p:sldId id="363" r:id="rId27"/>
    <p:sldId id="414" r:id="rId28"/>
    <p:sldId id="402" r:id="rId29"/>
    <p:sldId id="404" r:id="rId30"/>
    <p:sldId id="405" r:id="rId31"/>
    <p:sldId id="406" r:id="rId32"/>
    <p:sldId id="381" r:id="rId33"/>
    <p:sldId id="411" r:id="rId34"/>
    <p:sldId id="412" r:id="rId35"/>
    <p:sldId id="382" r:id="rId36"/>
    <p:sldId id="344" r:id="rId37"/>
    <p:sldId id="369" r:id="rId38"/>
    <p:sldId id="385" r:id="rId39"/>
    <p:sldId id="383" r:id="rId40"/>
    <p:sldId id="389" r:id="rId41"/>
    <p:sldId id="397" r:id="rId42"/>
    <p:sldId id="415" r:id="rId43"/>
    <p:sldId id="299" r:id="rId44"/>
    <p:sldId id="345" r:id="rId4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ne FOUCHEROT" initials="CF" lastIdx="24" clrIdx="0">
    <p:extLst>
      <p:ext uri="{19B8F6BF-5375-455C-9EA6-DF929625EA0E}">
        <p15:presenceInfo xmlns:p15="http://schemas.microsoft.com/office/powerpoint/2012/main" userId="S-1-5-21-4224616334-2960362561-2654960143-1612" providerId="AD"/>
      </p:ext>
    </p:extLst>
  </p:cmAuthor>
  <p:cmAuthor id="2" name="VIAU Julien" initials="VJ" lastIdx="22" clrIdx="1">
    <p:extLst>
      <p:ext uri="{19B8F6BF-5375-455C-9EA6-DF929625EA0E}">
        <p15:presenceInfo xmlns:p15="http://schemas.microsoft.com/office/powerpoint/2012/main" userId="VIAU Julien" providerId="None"/>
      </p:ext>
    </p:extLst>
  </p:cmAuthor>
  <p:cmAuthor id="3" name="Julia GRIMAULT" initials="JG" lastIdx="1" clrIdx="2">
    <p:extLst>
      <p:ext uri="{19B8F6BF-5375-455C-9EA6-DF929625EA0E}">
        <p15:presenceInfo xmlns:p15="http://schemas.microsoft.com/office/powerpoint/2012/main" userId="S-1-5-21-4224616334-2960362561-2654960143-1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5B9"/>
    <a:srgbClr val="1509FF"/>
    <a:srgbClr val="DB67C2"/>
    <a:srgbClr val="DCC5ED"/>
    <a:srgbClr val="FFFFFF"/>
    <a:srgbClr val="FFE181"/>
    <a:srgbClr val="A2CD85"/>
    <a:srgbClr val="85A4D1"/>
    <a:srgbClr val="FFA7A7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264" autoAdjust="0"/>
  </p:normalViewPr>
  <p:slideViewPr>
    <p:cSldViewPr snapToGrid="0">
      <p:cViewPr varScale="1">
        <p:scale>
          <a:sx n="69" d="100"/>
          <a:sy n="69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8T16:33:02.532" idx="24">
    <p:pos x="10" y="10"/>
    <p:text>est-ce qu'il ne faudrait pas mettre ça plus bas après la slide 19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CCBA-ED34-42D1-9CA7-5747C6AAF68A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6628-722D-4913-AAC6-D168A113C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0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9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46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5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22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9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8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6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2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04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56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6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639330"/>
            <a:ext cx="9144000" cy="36184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9B3A-F6F1-4E3E-AA8F-EA962F5962F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85BF-A3C6-432B-99D8-E18CE6682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5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7D2F-E7AB-42FB-98AC-91D7DD870F5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52800" y="5191919"/>
            <a:ext cx="5918200" cy="738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chemeClr val="tx1"/>
                </a:solidFill>
              </a:rPr>
              <a:t>Webinaire – 17 mai 2019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02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1C86-6F7C-4B20-BE56-3CA15F4FDE2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cologique-solidaire.gouv.fr/label-bas-carbon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4ce.org/serie-de-webinaires-label-bas-carbone-i-presentation-generale-du-label-bas-carbo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4ce.org/serie-de-webinaires-label-bas-carbone-i-passer-a-laction-le-label-du-point-de-vue-des-porteurs-de-projet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que-solidaire.gouv.fr/label-bas-carbon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cologique-solidaire.gouv.fr/sites/default/files/Label%20bas%20carbone.pdf" TargetMode="External"/><Relationship Id="rId4" Type="http://schemas.openxmlformats.org/officeDocument/2006/relationships/hyperlink" Target="https://www.ecologique-solidaire.gouv.fr/sites/default/files/LabelBasCarbone-GuidePedagogique-Mai2020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cologique-solidaire.gouv.fr/label-bas-carbone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10776" y="1235872"/>
            <a:ext cx="10515600" cy="4946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4800" b="1" dirty="0" smtClean="0">
                <a:solidFill>
                  <a:srgbClr val="4675B9"/>
                </a:solidFill>
                <a:latin typeface="+mn-lt"/>
              </a:rPr>
              <a:t>Webinaire 3 </a:t>
            </a:r>
          </a:p>
          <a:p>
            <a:pPr algn="ctr"/>
            <a:r>
              <a:rPr lang="fr-FR" sz="4800" b="1" dirty="0" smtClean="0">
                <a:solidFill>
                  <a:srgbClr val="4675B9"/>
                </a:solidFill>
                <a:latin typeface="+mn-lt"/>
              </a:rPr>
              <a:t>Passer à l’action : le Label Bas Carbone du point de vue des financeurs</a:t>
            </a:r>
            <a:endParaRPr lang="fr-FR" sz="48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1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2400" b="1" dirty="0" smtClean="0">
                <a:solidFill>
                  <a:srgbClr val="4675B9"/>
                </a:solidFill>
                <a:latin typeface="+mn-lt"/>
              </a:rPr>
              <a:t>Lundi 29 Juin 2020 : 14h00 à 15h00 </a:t>
            </a:r>
            <a:endParaRPr lang="fr-FR" sz="24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</a:t>
            </a:r>
            <a:r>
              <a:rPr lang="fr-FR" sz="2400" b="1" cap="small" dirty="0" smtClean="0">
                <a:latin typeface="Arial Nova Cond" panose="020B0506020202020204" pitchFamily="34" charset="0"/>
              </a:rPr>
              <a:t>)</a:t>
            </a:r>
            <a:endParaRPr lang="fr-FR" sz="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349582" y="696271"/>
            <a:ext cx="7954089" cy="648673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Les objectifs du label</a:t>
            </a:r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371" t="19530" r="45938" b="15891"/>
          <a:stretch/>
        </p:blipFill>
        <p:spPr>
          <a:xfrm>
            <a:off x="3349582" y="1638443"/>
            <a:ext cx="8525261" cy="4800842"/>
          </a:xfrm>
          <a:prstGeom prst="rect">
            <a:avLst/>
          </a:prstGeom>
        </p:spPr>
      </p:pic>
      <p:sp>
        <p:nvSpPr>
          <p:cNvPr id="6" name="Sous-titre 1"/>
          <p:cNvSpPr txBox="1">
            <a:spLocks/>
          </p:cNvSpPr>
          <p:nvPr/>
        </p:nvSpPr>
        <p:spPr>
          <a:xfrm>
            <a:off x="238539" y="1878341"/>
            <a:ext cx="3492570" cy="301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Certifier la qualité et l’impact de projets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Aider à flécher des financements vers ces projets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Déclencher de nouvelles actions (additionnelles) pour réduire les émissions et séquestrer du carbone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7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74915" y="2093964"/>
            <a:ext cx="11215607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800" b="1" dirty="0">
              <a:solidFill>
                <a:srgbClr val="4675B9"/>
              </a:solidFill>
            </a:endParaRPr>
          </a:p>
          <a:p>
            <a:pPr algn="ctr"/>
            <a:r>
              <a:rPr lang="fr-FR" sz="4800" b="1" dirty="0" smtClean="0">
                <a:solidFill>
                  <a:srgbClr val="4675B9"/>
                </a:solidFill>
              </a:rPr>
              <a:t>QUI </a:t>
            </a:r>
            <a:r>
              <a:rPr lang="fr-FR" sz="4800" b="1" dirty="0">
                <a:solidFill>
                  <a:srgbClr val="4675B9"/>
                </a:solidFill>
              </a:rPr>
              <a:t>FINANCE ?</a:t>
            </a:r>
          </a:p>
          <a:p>
            <a:pPr algn="ctr"/>
            <a:endParaRPr lang="fr-FR" sz="4800" b="1" dirty="0" smtClean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14" t="24948" r="50553" b="8703"/>
          <a:stretch/>
        </p:blipFill>
        <p:spPr>
          <a:xfrm>
            <a:off x="164502" y="1332855"/>
            <a:ext cx="7445165" cy="5352590"/>
          </a:xfrm>
          <a:prstGeom prst="rect">
            <a:avLst/>
          </a:prstGeom>
        </p:spPr>
      </p:pic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>
          <a:xfrm>
            <a:off x="3580107" y="740995"/>
            <a:ext cx="5315919" cy="7468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Qui peut financer les projets ? </a:t>
            </a:r>
            <a:endParaRPr lang="fr-FR" sz="3200" b="1" dirty="0">
              <a:solidFill>
                <a:srgbClr val="4675B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09667" y="1332855"/>
            <a:ext cx="4417019" cy="4347509"/>
          </a:xfrm>
          <a:prstGeom prst="wedgeRectCallout">
            <a:avLst>
              <a:gd name="adj1" fmla="val -55836"/>
              <a:gd name="adj2" fmla="val 641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Toute personne physique ou morale </a:t>
            </a:r>
            <a:r>
              <a:rPr lang="fr-FR" sz="2000" dirty="0" smtClean="0">
                <a:solidFill>
                  <a:schemeClr val="tx1"/>
                </a:solidFill>
              </a:rPr>
              <a:t>peut financer un projet labélisé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financement se fait dans le cadre de </a:t>
            </a:r>
            <a:r>
              <a:rPr lang="fr-FR" sz="2000" b="1" dirty="0" smtClean="0">
                <a:solidFill>
                  <a:schemeClr val="tx1"/>
                </a:solidFill>
              </a:rPr>
              <a:t>démarches volontaires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4675B9"/>
                </a:solidFill>
              </a:rPr>
              <a:t>Contribution</a:t>
            </a:r>
            <a:r>
              <a:rPr lang="fr-FR" sz="2000" dirty="0" smtClean="0">
                <a:solidFill>
                  <a:schemeClr val="tx1"/>
                </a:solidFill>
              </a:rPr>
              <a:t> à l’effort collectif de neutralité carbone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Objectif de réduction des émissions sur l’ensemble de la </a:t>
            </a:r>
            <a:r>
              <a:rPr lang="fr-FR" sz="2000" b="1" dirty="0" smtClean="0">
                <a:solidFill>
                  <a:srgbClr val="4675B9"/>
                </a:solidFill>
              </a:rPr>
              <a:t>chaîne de valeur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Démarche de </a:t>
            </a:r>
            <a:r>
              <a:rPr lang="fr-FR" sz="2000" b="1" dirty="0" smtClean="0">
                <a:solidFill>
                  <a:srgbClr val="4675B9"/>
                </a:solidFill>
              </a:rPr>
              <a:t>compensation</a:t>
            </a:r>
            <a:r>
              <a:rPr lang="fr-FR" sz="2000" dirty="0" smtClean="0">
                <a:solidFill>
                  <a:srgbClr val="4675B9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carbone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459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1604" y="725395"/>
            <a:ext cx="883343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4675B9"/>
                </a:solidFill>
              </a:rPr>
              <a:t>Financer des projets bas carbone n’exonère pas d’avoir des activités compatibles l’objectif de neutralité carbone…</a:t>
            </a:r>
            <a:endParaRPr lang="fr-FR" sz="2800" b="1" dirty="0">
              <a:solidFill>
                <a:srgbClr val="4675B9"/>
              </a:solidFill>
            </a:endParaRPr>
          </a:p>
        </p:txBody>
      </p:sp>
      <p:pic>
        <p:nvPicPr>
          <p:cNvPr id="1026" name="Picture 2" descr="Net Zero Initiative pose la première pierre d'un référentiel de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2" y="3782671"/>
            <a:ext cx="3050365" cy="15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495" y="1888649"/>
            <a:ext cx="10623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4675B9"/>
                </a:solidFill>
              </a:rPr>
              <a:t>… mais le </a:t>
            </a:r>
            <a:r>
              <a:rPr lang="fr-FR" sz="2400" b="1" dirty="0">
                <a:solidFill>
                  <a:srgbClr val="4675B9"/>
                </a:solidFill>
              </a:rPr>
              <a:t>Label Bas Carbone n’a pas pour objectif de valider la stratégie climatique d’une </a:t>
            </a:r>
            <a:r>
              <a:rPr lang="fr-FR" sz="2400" b="1" dirty="0" smtClean="0">
                <a:solidFill>
                  <a:srgbClr val="4675B9"/>
                </a:solidFill>
              </a:rPr>
              <a:t>entreprise</a:t>
            </a:r>
          </a:p>
          <a:p>
            <a:endParaRPr lang="fr-FR" sz="2400" b="1" dirty="0" smtClean="0">
              <a:solidFill>
                <a:srgbClr val="4675B9"/>
              </a:solidFill>
            </a:endParaRPr>
          </a:p>
          <a:p>
            <a:r>
              <a:rPr lang="fr-FR" sz="2400" dirty="0" smtClean="0"/>
              <a:t>D’autres outils existent pour cela :</a:t>
            </a:r>
          </a:p>
          <a:p>
            <a:endParaRPr lang="fr-FR" sz="2400" b="1" dirty="0">
              <a:solidFill>
                <a:srgbClr val="4675B9"/>
              </a:solidFill>
            </a:endParaRPr>
          </a:p>
        </p:txBody>
      </p:sp>
      <p:pic>
        <p:nvPicPr>
          <p:cNvPr id="1028" name="Picture 4" descr="Legrand, 6ème entreprise du CAC 40 reconnue par Science Base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98" y="3827641"/>
            <a:ext cx="2714624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el à candidatures] PME et ETI, devenez acteurs du monde ba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354" y="3482880"/>
            <a:ext cx="2514611" cy="18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7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17181" y="1680527"/>
            <a:ext cx="10686141" cy="4903304"/>
          </a:xfrm>
        </p:spPr>
        <p:txBody>
          <a:bodyPr>
            <a:normAutofit fontScale="85000" lnSpcReduction="20000"/>
          </a:bodyPr>
          <a:lstStyle/>
          <a:p>
            <a:pPr algn="l"/>
            <a:endParaRPr lang="fr-FR" sz="800" b="1" dirty="0">
              <a:solidFill>
                <a:srgbClr val="4675B9"/>
              </a:solidFill>
            </a:endParaRPr>
          </a:p>
          <a:p>
            <a:pPr marL="1258888" indent="-457200" algn="l">
              <a:buFont typeface="Wingdings" panose="05000000000000000000" pitchFamily="2" charset="2"/>
              <a:buChar char="§"/>
            </a:pPr>
            <a:r>
              <a:rPr lang="fr-FR" sz="2600" b="1" dirty="0" smtClean="0">
                <a:solidFill>
                  <a:srgbClr val="4675B9"/>
                </a:solidFill>
              </a:rPr>
              <a:t>S’applique au territoire national : </a:t>
            </a:r>
          </a:p>
          <a:p>
            <a:pPr marL="1616075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Complémentaire </a:t>
            </a:r>
            <a:r>
              <a:rPr lang="fr-FR" dirty="0"/>
              <a:t>des </a:t>
            </a:r>
            <a:r>
              <a:rPr lang="fr-FR" dirty="0" smtClean="0"/>
              <a:t>labels carbone volontaires internationaux (Verra, </a:t>
            </a:r>
            <a:r>
              <a:rPr lang="fr-FR" dirty="0"/>
              <a:t>Gold Standard</a:t>
            </a:r>
            <a:r>
              <a:rPr lang="fr-FR" dirty="0" smtClean="0"/>
              <a:t>)</a:t>
            </a:r>
          </a:p>
          <a:p>
            <a:pPr marL="1616075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Les réductions d’émissions permises par les projets participent à l’</a:t>
            </a:r>
            <a:r>
              <a:rPr lang="fr-FR" b="1" dirty="0"/>
              <a:t>atteinte des objectifs climatiques </a:t>
            </a:r>
            <a:r>
              <a:rPr lang="fr-FR" b="1" dirty="0" smtClean="0"/>
              <a:t>nationaux</a:t>
            </a:r>
            <a:endParaRPr lang="fr-FR" dirty="0" smtClean="0"/>
          </a:p>
          <a:p>
            <a:pPr marL="1616075" indent="-342900" algn="l">
              <a:buFont typeface="Wingdings" panose="05000000000000000000" pitchFamily="2" charset="2"/>
              <a:buChar char="Ø"/>
            </a:pPr>
            <a:endParaRPr lang="fr-FR" sz="1300" dirty="0"/>
          </a:p>
          <a:p>
            <a:pPr marL="1258888" indent="-457200" algn="l"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4675B9"/>
                </a:solidFill>
              </a:rPr>
              <a:t>Demande volontaire </a:t>
            </a:r>
          </a:p>
          <a:p>
            <a:pPr marL="1616075" indent="-342900" algn="l">
              <a:buFont typeface="Wingdings" panose="05000000000000000000" pitchFamily="2" charset="2"/>
              <a:buChar char="Ø"/>
            </a:pPr>
            <a:r>
              <a:rPr lang="fr-FR" dirty="0"/>
              <a:t>Les financeurs n’ont </a:t>
            </a:r>
            <a:r>
              <a:rPr lang="fr-FR" b="1" dirty="0"/>
              <a:t>pas d’obligation réglementaire </a:t>
            </a:r>
            <a:r>
              <a:rPr lang="fr-FR" dirty="0"/>
              <a:t>de réduire leurs émissions </a:t>
            </a:r>
          </a:p>
          <a:p>
            <a:pPr marL="1616075" indent="-342900" algn="l">
              <a:buFont typeface="Wingdings" panose="05000000000000000000" pitchFamily="2" charset="2"/>
              <a:buChar char="Ø"/>
            </a:pPr>
            <a:r>
              <a:rPr lang="fr-FR" dirty="0"/>
              <a:t>En dehors de </a:t>
            </a:r>
            <a:r>
              <a:rPr lang="fr-FR" b="1" dirty="0"/>
              <a:t>l’EU ETS</a:t>
            </a:r>
          </a:p>
          <a:p>
            <a:pPr marL="1616075" indent="-342900" algn="l">
              <a:buFont typeface="Wingdings" panose="05000000000000000000" pitchFamily="2" charset="2"/>
              <a:buChar char="Ø"/>
            </a:pPr>
            <a:r>
              <a:rPr lang="fr-FR" dirty="0"/>
              <a:t>Non-éligible à </a:t>
            </a:r>
            <a:r>
              <a:rPr lang="fr-FR" b="1" dirty="0"/>
              <a:t>CORSIA</a:t>
            </a:r>
            <a:r>
              <a:rPr lang="fr-FR" dirty="0"/>
              <a:t> (mécanisme réglementaire pour l’aviation)</a:t>
            </a:r>
          </a:p>
          <a:p>
            <a:pPr marL="1616075" indent="-342900" algn="l">
              <a:buFont typeface="Wingdings" panose="05000000000000000000" pitchFamily="2" charset="2"/>
              <a:buChar char="Ø"/>
            </a:pPr>
            <a:r>
              <a:rPr lang="fr-FR" dirty="0"/>
              <a:t>Non relié à </a:t>
            </a:r>
            <a:r>
              <a:rPr lang="fr-FR" b="1" dirty="0"/>
              <a:t>l’Article 6 </a:t>
            </a:r>
            <a:r>
              <a:rPr lang="fr-FR" dirty="0"/>
              <a:t>de l’Accord de Paris </a:t>
            </a:r>
          </a:p>
          <a:p>
            <a:pPr marL="1258888" indent="-34290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1258888" indent="-457200" algn="l">
              <a:buFont typeface="Wingdings" panose="05000000000000000000" pitchFamily="2" charset="2"/>
              <a:buChar char="§"/>
            </a:pPr>
            <a:r>
              <a:rPr lang="fr-FR" sz="2600" b="1" dirty="0" smtClean="0">
                <a:solidFill>
                  <a:srgbClr val="4675B9"/>
                </a:solidFill>
              </a:rPr>
              <a:t>Pas de marché secondaire </a:t>
            </a:r>
            <a:endParaRPr lang="fr-FR" sz="2600" b="1" dirty="0">
              <a:solidFill>
                <a:srgbClr val="4675B9"/>
              </a:solidFill>
            </a:endParaRPr>
          </a:p>
          <a:p>
            <a:pPr marL="1616075" indent="-342900" algn="l">
              <a:buFont typeface="Wingdings" panose="05000000000000000000" pitchFamily="2" charset="2"/>
              <a:buChar char="Ø"/>
            </a:pPr>
            <a:r>
              <a:rPr lang="fr-FR" dirty="0"/>
              <a:t>Les actifs ne sont </a:t>
            </a:r>
            <a:r>
              <a:rPr lang="fr-FR" b="1" dirty="0"/>
              <a:t>pas cessibles</a:t>
            </a:r>
            <a:r>
              <a:rPr lang="fr-FR" dirty="0"/>
              <a:t>, mais financement de projets sur la base d’un bilan CO2 </a:t>
            </a:r>
          </a:p>
          <a:p>
            <a:pPr marL="1258888" indent="-34290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1258888" indent="-342900" algn="l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1258888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38642" y="752924"/>
            <a:ext cx="715106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Un outil pour aider au financement de projets en France </a:t>
            </a:r>
          </a:p>
        </p:txBody>
      </p:sp>
    </p:spTree>
    <p:extLst>
      <p:ext uri="{BB962C8B-B14F-4D97-AF65-F5344CB8AC3E}">
        <p14:creationId xmlns:p14="http://schemas.microsoft.com/office/powerpoint/2010/main" val="20151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14695" y="1048400"/>
            <a:ext cx="7954089" cy="648673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D’autres labels nationaux en Europe</a:t>
            </a:r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243033" y="1379612"/>
            <a:ext cx="9685880" cy="5478388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5375" lvl="2" indent="0" defTabSz="1008400" fontAlgn="auto">
              <a:spcAft>
                <a:spcPts val="0"/>
              </a:spcAft>
              <a:buNone/>
            </a:pPr>
            <a:endParaRPr lang="fr-FR" dirty="0">
              <a:solidFill>
                <a:srgbClr val="404041"/>
              </a:solidFill>
              <a:latin typeface="Helvetica"/>
            </a:endParaRPr>
          </a:p>
          <a:p>
            <a:pPr marL="819325" lvl="1" indent="-315125" defTabSz="1008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404041"/>
                </a:solidFill>
                <a:latin typeface="Helvetica"/>
              </a:rPr>
              <a:t>Un marché existant en expansion :</a:t>
            </a:r>
          </a:p>
          <a:p>
            <a:pPr marL="1491592" lvl="3" indent="-504200" defTabSz="1008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74195"/>
                </a:solidFill>
                <a:latin typeface="Helvetica"/>
              </a:rPr>
              <a:t>2.9 MtCO2e (dont 66% ex-ante) + 2.4 MtCO2 en attente de validation</a:t>
            </a:r>
          </a:p>
          <a:p>
            <a:pPr marL="1491592" lvl="3" indent="-504200" defTabSz="1008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74195"/>
                </a:solidFill>
                <a:latin typeface="Helvetica"/>
              </a:rPr>
              <a:t>~70M€</a:t>
            </a:r>
          </a:p>
          <a:p>
            <a:pPr marL="1491592" lvl="3" indent="-504200" defTabSz="1008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74195"/>
                </a:solidFill>
                <a:latin typeface="Helvetica"/>
              </a:rPr>
              <a:t>90% du Woodland Carbon Code (WCC)</a:t>
            </a:r>
          </a:p>
          <a:p>
            <a:pPr marL="504200" lvl="1" indent="0" defTabSz="1008400" fontAlgn="auto">
              <a:spcAft>
                <a:spcPts val="0"/>
              </a:spcAft>
              <a:buNone/>
            </a:pPr>
            <a:endParaRPr lang="fr-FR" dirty="0">
              <a:solidFill>
                <a:srgbClr val="404041"/>
              </a:solidFill>
              <a:latin typeface="Helvetica"/>
            </a:endParaRPr>
          </a:p>
          <a:p>
            <a:pPr marL="819325" lvl="1" indent="-315125" defTabSz="1008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404041"/>
                </a:solidFill>
                <a:latin typeface="Helvetica"/>
              </a:rPr>
              <a:t>Un marché qui se développe au sein de nouveaux pays</a:t>
            </a:r>
          </a:p>
          <a:p>
            <a:pPr marL="504200" lvl="1" indent="0" defTabSz="1008400" fontAlgn="auto">
              <a:spcAft>
                <a:spcPts val="0"/>
              </a:spcAft>
              <a:buNone/>
            </a:pPr>
            <a:endParaRPr lang="fr-FR" dirty="0">
              <a:solidFill>
                <a:srgbClr val="404041"/>
              </a:solidFill>
              <a:latin typeface="Helvetica"/>
            </a:endParaRPr>
          </a:p>
          <a:p>
            <a:pPr marL="945375" lvl="2" indent="0" defTabSz="1008400" fontAlgn="auto">
              <a:spcAft>
                <a:spcPts val="0"/>
              </a:spcAft>
              <a:buNone/>
            </a:pPr>
            <a:endParaRPr lang="fr-FR" dirty="0">
              <a:solidFill>
                <a:srgbClr val="404041"/>
              </a:solidFill>
              <a:latin typeface="Helvetic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990D5B-AD04-4289-9C00-90C3CA28B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99" y="5331779"/>
            <a:ext cx="2358040" cy="9529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E26BB9-3FC9-4499-BFBE-00D48A10F9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6" y="5244614"/>
            <a:ext cx="1644533" cy="1040071"/>
          </a:xfrm>
          <a:prstGeom prst="rect">
            <a:avLst/>
          </a:prstGeom>
        </p:spPr>
      </p:pic>
      <p:pic>
        <p:nvPicPr>
          <p:cNvPr id="10" name="Image 9" descr="Une image contenant extérieur, ciel, métal&#10;&#10;Description générée automatiquement">
            <a:extLst>
              <a:ext uri="{FF2B5EF4-FFF2-40B4-BE49-F238E27FC236}">
                <a16:creationId xmlns:a16="http://schemas.microsoft.com/office/drawing/2014/main" id="{D1EA4DDE-03F7-4B74-8839-C1F7654433B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58"/>
          <a:stretch/>
        </p:blipFill>
        <p:spPr bwMode="auto">
          <a:xfrm>
            <a:off x="10545416" y="2561873"/>
            <a:ext cx="766991" cy="79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72F569-5B1B-4E90-A3FC-54D4108160F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 b="12500"/>
          <a:stretch/>
        </p:blipFill>
        <p:spPr bwMode="auto">
          <a:xfrm>
            <a:off x="10238260" y="1697073"/>
            <a:ext cx="1381305" cy="447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B11109-0A5C-4E68-BFCD-B00E327246F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30" y="3570211"/>
            <a:ext cx="1568110" cy="6688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2AA29D-A4AB-4705-B40C-9C093F0E482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99" y="3671870"/>
            <a:ext cx="1159775" cy="4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830753" y="2929973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CHOISIR UN PROJET</a:t>
            </a:r>
          </a:p>
          <a:p>
            <a:pPr algn="ctr"/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23331" y="1468034"/>
            <a:ext cx="10476854" cy="240807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des émissions ou amélioration de la séquestration dans les secteurs diffus </a:t>
            </a:r>
            <a:r>
              <a:rPr lang="fr-FR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 transport, bâtiment, déchet, agriculture, forêt…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Non-couverts par l’EU ETS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Mis en œuvre sur le territoire national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Pour lesquels des méthodologies existent </a:t>
            </a:r>
            <a:endParaRPr lang="fr-FR" sz="2000" b="1" dirty="0" smtClean="0"/>
          </a:p>
          <a:p>
            <a:pPr algn="just"/>
            <a:endParaRPr lang="fr-FR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2919584" y="818688"/>
            <a:ext cx="7051729" cy="542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Les projets éligibles</a:t>
            </a:r>
            <a:endParaRPr lang="fr-FR" sz="3200" b="1" dirty="0">
              <a:solidFill>
                <a:srgbClr val="4675B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015" y="3789024"/>
            <a:ext cx="5009806" cy="624912"/>
          </a:xfrm>
          <a:prstGeom prst="rect">
            <a:avLst/>
          </a:prstGeom>
          <a:solidFill>
            <a:srgbClr val="485FA9"/>
          </a:solidFill>
          <a:ln w="25400" cap="flat" cmpd="sng" algn="ctr">
            <a:solidFill>
              <a:srgbClr val="485FA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0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6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3 méthodes </a:t>
            </a:r>
            <a:r>
              <a:rPr lang="fr-FR" sz="2206" b="1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forestière validées (CNPF)</a:t>
            </a:r>
            <a:endParaRPr lang="fr-FR" sz="2206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6638015" y="4413936"/>
            <a:ext cx="5009806" cy="2278753"/>
          </a:xfrm>
          <a:prstGeom prst="rect">
            <a:avLst/>
          </a:prstGeom>
          <a:ln w="28575">
            <a:solidFill>
              <a:srgbClr val="485FA9">
                <a:lumMod val="75000"/>
              </a:srgbClr>
            </a:solidFill>
          </a:ln>
        </p:spPr>
        <p:txBody>
          <a:bodyPr vert="horz" lIns="100838" tIns="50419" rIns="100838" bIns="50419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150" indent="-378150" defTabSz="10084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4565AF"/>
                </a:solidFill>
                <a:latin typeface="Calibri"/>
              </a:rPr>
              <a:t>Boisement </a:t>
            </a:r>
            <a:r>
              <a:rPr lang="fr-FR" sz="2000" dirty="0">
                <a:solidFill>
                  <a:srgbClr val="4565AF"/>
                </a:solidFill>
                <a:latin typeface="Calibri"/>
              </a:rPr>
              <a:t>de terres non forestières</a:t>
            </a:r>
          </a:p>
          <a:p>
            <a:pPr marL="378150" indent="-378150" defTabSz="1008400" fontAlgn="auto">
              <a:spcBef>
                <a:spcPts val="662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4565AF"/>
                </a:solidFill>
                <a:latin typeface="Calibri"/>
              </a:rPr>
              <a:t>Reconstitution de peuplements </a:t>
            </a:r>
            <a:r>
              <a:rPr lang="fr-FR" sz="2000" dirty="0" smtClean="0">
                <a:solidFill>
                  <a:srgbClr val="4565AF"/>
                </a:solidFill>
                <a:latin typeface="Calibri"/>
              </a:rPr>
              <a:t>dégradés</a:t>
            </a:r>
            <a:endParaRPr lang="fr-FR" sz="2000" dirty="0">
              <a:solidFill>
                <a:srgbClr val="4565AF"/>
              </a:solidFill>
              <a:latin typeface="Calibri"/>
            </a:endParaRPr>
          </a:p>
          <a:p>
            <a:pPr marL="696777" indent="-378150" defTabSz="1008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0" i="1" dirty="0">
                <a:solidFill>
                  <a:sysClr val="windowText" lastClr="000000"/>
                </a:solidFill>
                <a:latin typeface="Calibri"/>
              </a:rPr>
              <a:t>Tempête</a:t>
            </a:r>
          </a:p>
          <a:p>
            <a:pPr marL="696777" indent="-378150" defTabSz="1008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0" i="1" dirty="0">
                <a:solidFill>
                  <a:sysClr val="windowText" lastClr="000000"/>
                </a:solidFill>
                <a:latin typeface="Calibri"/>
              </a:rPr>
              <a:t>Incendie</a:t>
            </a:r>
          </a:p>
          <a:p>
            <a:pPr marL="696777" indent="-378150" defTabSz="1008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0" i="1" dirty="0">
                <a:solidFill>
                  <a:sysClr val="windowText" lastClr="000000"/>
                </a:solidFill>
                <a:latin typeface="Calibri"/>
              </a:rPr>
              <a:t>Dépérissement intense </a:t>
            </a:r>
          </a:p>
          <a:p>
            <a:pPr marL="378150" indent="-378150" defTabSz="1008400" fontAlgn="auto">
              <a:spcBef>
                <a:spcPts val="662"/>
              </a:spcBef>
              <a:spcAft>
                <a:spcPts val="662"/>
              </a:spcAft>
              <a:defRPr/>
            </a:pPr>
            <a:r>
              <a:rPr lang="fr-FR" sz="2000" dirty="0">
                <a:solidFill>
                  <a:srgbClr val="4565AF"/>
                </a:solidFill>
                <a:latin typeface="Calibri"/>
              </a:rPr>
              <a:t>Conversion de taillis en futaie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3331" y="3803539"/>
            <a:ext cx="5009806" cy="624912"/>
          </a:xfrm>
          <a:prstGeom prst="rect">
            <a:avLst/>
          </a:prstGeom>
          <a:solidFill>
            <a:srgbClr val="485FA9"/>
          </a:solidFill>
          <a:ln w="25400" cap="flat" cmpd="sng" algn="ctr">
            <a:solidFill>
              <a:srgbClr val="485FA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008400"/>
            <a:r>
              <a:rPr lang="fr-FR" sz="2206" b="1" kern="0" dirty="0">
                <a:solidFill>
                  <a:prstClr val="white"/>
                </a:solidFill>
                <a:latin typeface="Calibri"/>
              </a:rPr>
              <a:t>1 méthode agricole (IDELE)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237186" y="4428451"/>
            <a:ext cx="4995951" cy="606168"/>
          </a:xfrm>
          <a:prstGeom prst="rect">
            <a:avLst/>
          </a:prstGeom>
          <a:ln w="28575">
            <a:solidFill>
              <a:srgbClr val="485FA9">
                <a:lumMod val="75000"/>
              </a:srgbClr>
            </a:solidFill>
          </a:ln>
        </p:spPr>
        <p:txBody>
          <a:bodyPr vert="horz" lIns="100838" tIns="50419" rIns="100838" bIns="50419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150" indent="-378150" defTabSz="1008400" fontAlgn="auto">
              <a:lnSpc>
                <a:spcPct val="150000"/>
              </a:lnSpc>
              <a:spcBef>
                <a:spcPts val="662"/>
              </a:spcBef>
              <a:spcAft>
                <a:spcPts val="0"/>
              </a:spcAft>
              <a:defRPr/>
            </a:pPr>
            <a:r>
              <a:rPr lang="fr-FR" sz="1985" dirty="0" smtClean="0">
                <a:solidFill>
                  <a:srgbClr val="4565AF"/>
                </a:solidFill>
                <a:latin typeface="Calibri"/>
              </a:rPr>
              <a:t>Multi-leviers </a:t>
            </a:r>
            <a:r>
              <a:rPr lang="fr-FR" sz="2000" dirty="0" smtClean="0">
                <a:solidFill>
                  <a:srgbClr val="4565AF"/>
                </a:solidFill>
                <a:latin typeface="Calibri"/>
              </a:rPr>
              <a:t>pour</a:t>
            </a:r>
            <a:r>
              <a:rPr lang="fr-FR" sz="1985" dirty="0" smtClean="0">
                <a:solidFill>
                  <a:srgbClr val="4565AF"/>
                </a:solidFill>
                <a:latin typeface="Calibri"/>
              </a:rPr>
              <a:t> l’élevage bovin</a:t>
            </a:r>
            <a:endParaRPr lang="fr-FR" sz="1985" dirty="0">
              <a:solidFill>
                <a:srgbClr val="4565AF"/>
              </a:solidFill>
              <a:latin typeface="Calibri"/>
            </a:endParaRPr>
          </a:p>
        </p:txBody>
      </p:sp>
      <p:pic>
        <p:nvPicPr>
          <p:cNvPr id="10" name="Picture 2" descr="Les clés pour récolter et conserver la luzerne - Entra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24" y="5370468"/>
            <a:ext cx="2378419" cy="13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34" y="2390731"/>
            <a:ext cx="1079779" cy="11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1677112" y="1285461"/>
            <a:ext cx="9507721" cy="5446643"/>
          </a:xfrm>
        </p:spPr>
        <p:txBody>
          <a:bodyPr>
            <a:normAutofit fontScale="85000" lnSpcReduction="20000"/>
          </a:bodyPr>
          <a:lstStyle/>
          <a:p>
            <a:r>
              <a:rPr lang="fr-FR" sz="3800" b="1" dirty="0">
                <a:solidFill>
                  <a:srgbClr val="4675B9"/>
                </a:solidFill>
              </a:rPr>
              <a:t>Les méthodes en développement</a:t>
            </a:r>
          </a:p>
          <a:p>
            <a:endParaRPr lang="fr-FR" sz="2200" dirty="0">
              <a:solidFill>
                <a:srgbClr val="4675B9"/>
              </a:solidFill>
            </a:endParaRP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Grandes cultures </a:t>
            </a:r>
            <a:r>
              <a:rPr lang="fr-FR" sz="2200" dirty="0"/>
              <a:t>: </a:t>
            </a:r>
            <a:r>
              <a:rPr lang="fr-FR" sz="2200" dirty="0" err="1"/>
              <a:t>Arvalis</a:t>
            </a:r>
            <a:r>
              <a:rPr lang="fr-FR" sz="2200" dirty="0"/>
              <a:t> et </a:t>
            </a:r>
            <a:r>
              <a:rPr lang="fr-FR" sz="2200" dirty="0" err="1"/>
              <a:t>Agrosolutions</a:t>
            </a:r>
            <a:r>
              <a:rPr lang="fr-FR" sz="2200" dirty="0"/>
              <a:t> 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Haies bocagères : </a:t>
            </a:r>
            <a:r>
              <a:rPr lang="fr-FR" sz="2200" dirty="0"/>
              <a:t>Chambre d’agriculture des Pays de la Loire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Agroforesterie </a:t>
            </a:r>
            <a:r>
              <a:rPr lang="fr-FR" sz="2200" dirty="0"/>
              <a:t>: APCA 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Méthanisation : </a:t>
            </a:r>
            <a:r>
              <a:rPr lang="fr-FR" sz="2200" dirty="0"/>
              <a:t>GRDF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Arboriculture </a:t>
            </a:r>
            <a:r>
              <a:rPr lang="fr-FR" sz="2200" dirty="0"/>
              <a:t>: la Compagnie des Amandes et </a:t>
            </a:r>
            <a:r>
              <a:rPr lang="fr-FR" sz="2200" dirty="0" err="1" smtClean="0"/>
              <a:t>Agrosolutions</a:t>
            </a:r>
            <a:endParaRPr lang="fr-FR" sz="2200" dirty="0" smtClean="0"/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 smtClean="0"/>
              <a:t>Légumineuses : </a:t>
            </a:r>
            <a:r>
              <a:rPr lang="fr-FR" sz="2200" dirty="0" smtClean="0"/>
              <a:t>Bleu Blanc Cœur 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Réductions des intrants agricoles : </a:t>
            </a:r>
            <a:r>
              <a:rPr lang="fr-FR" sz="2200" dirty="0"/>
              <a:t>SOBAC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 smtClean="0"/>
              <a:t>Mangroves </a:t>
            </a:r>
            <a:r>
              <a:rPr lang="fr-FR" sz="2200" dirty="0"/>
              <a:t>: </a:t>
            </a:r>
            <a:r>
              <a:rPr lang="fr-FR" sz="2200" dirty="0" err="1" smtClean="0"/>
              <a:t>EcoAct</a:t>
            </a:r>
            <a:endParaRPr lang="fr-FR" sz="2200" dirty="0"/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Gestion du risque incendie en zone méditerranéenne : </a:t>
            </a:r>
            <a:r>
              <a:rPr lang="fr-FR" sz="2200" dirty="0"/>
              <a:t>CNPF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Sylviculture à couvert continu : </a:t>
            </a:r>
            <a:r>
              <a:rPr lang="fr-FR" sz="2200" dirty="0" err="1"/>
              <a:t>Carbon’Forest</a:t>
            </a:r>
            <a:endParaRPr lang="fr-FR" sz="2200" dirty="0"/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Reconditionnement de matériel électronique </a:t>
            </a:r>
            <a:r>
              <a:rPr lang="fr-FR" sz="2200" dirty="0"/>
              <a:t>: </a:t>
            </a:r>
            <a:r>
              <a:rPr lang="fr-FR" sz="2200" dirty="0" err="1"/>
              <a:t>Remade</a:t>
            </a:r>
            <a:endParaRPr lang="fr-FR" sz="2200" dirty="0"/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 smtClean="0"/>
              <a:t>Matériaux </a:t>
            </a:r>
            <a:r>
              <a:rPr lang="fr-FR" sz="2200" b="1" dirty="0"/>
              <a:t>bas-carbone : </a:t>
            </a:r>
            <a:r>
              <a:rPr lang="fr-FR" sz="2200" dirty="0"/>
              <a:t>CSTB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dirty="0"/>
              <a:t>Tiers-Lieux : </a:t>
            </a:r>
            <a:r>
              <a:rPr lang="fr-FR" sz="2200" dirty="0"/>
              <a:t>Climat Local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</a:endParaRPr>
          </a:p>
          <a:p>
            <a:pPr algn="l"/>
            <a:endParaRPr lang="fr-FR" sz="32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73286" y="949678"/>
            <a:ext cx="6837689" cy="648673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Des labels domestiques en Europe surtout centrés sur le secteur des terres</a:t>
            </a:r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4" y="1865657"/>
            <a:ext cx="8701710" cy="47683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34260" y="4094921"/>
            <a:ext cx="1272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 : I4CE à partir de </a:t>
            </a:r>
            <a:r>
              <a:rPr lang="fr-FR" sz="1600" i="1" dirty="0" err="1" smtClean="0"/>
              <a:t>Hamrick</a:t>
            </a:r>
            <a:r>
              <a:rPr lang="fr-FR" sz="1600" i="1" dirty="0" smtClean="0"/>
              <a:t> et Gallant 2017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397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61086" y="1508277"/>
            <a:ext cx="9973732" cy="4611169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Bienvenue à notre webinaire !</a:t>
            </a:r>
          </a:p>
          <a:p>
            <a:endParaRPr lang="fr-FR" sz="1800" b="1" dirty="0">
              <a:solidFill>
                <a:srgbClr val="4675B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ne pouvez pas activer vos micros et vidéos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pouvez poser vos questions par écrit dans l’espace ‘questions’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Nous aurons un moments d’échanges, durant lesquels vos questions seront transmises à l’oral aux intervenants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Les supports et la vidéos vous seront envoyés suite au webinaire</a:t>
            </a:r>
            <a:endParaRPr lang="fr-FR" sz="3000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62906" y="1321489"/>
            <a:ext cx="9973732" cy="53291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D</a:t>
            </a:r>
            <a:r>
              <a:rPr lang="fr-FR" sz="3200" b="1" dirty="0" smtClean="0">
                <a:solidFill>
                  <a:srgbClr val="4675B9"/>
                </a:solidFill>
              </a:rPr>
              <a:t>ifférents types de réductions d’émissions pour prendre en compte tous les enjeux climat </a:t>
            </a: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CustomShape 5"/>
          <p:cNvSpPr/>
          <p:nvPr/>
        </p:nvSpPr>
        <p:spPr>
          <a:xfrm>
            <a:off x="2062739" y="2621957"/>
            <a:ext cx="8305800" cy="29972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de l’empreinte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6"/>
          <p:cNvSpPr/>
          <p:nvPr/>
        </p:nvSpPr>
        <p:spPr>
          <a:xfrm>
            <a:off x="2309157" y="2896530"/>
            <a:ext cx="1717600" cy="2088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indirectes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CustomShape 7"/>
          <p:cNvSpPr/>
          <p:nvPr/>
        </p:nvSpPr>
        <p:spPr>
          <a:xfrm>
            <a:off x="4273175" y="2896530"/>
            <a:ext cx="5849194" cy="208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44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directes</a:t>
            </a:r>
            <a:endParaRPr lang="fr-FR" sz="200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CustomShape 8"/>
          <p:cNvSpPr/>
          <p:nvPr/>
        </p:nvSpPr>
        <p:spPr>
          <a:xfrm>
            <a:off x="4548028" y="3111283"/>
            <a:ext cx="2562237" cy="136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effectuées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fr-FR" sz="1400" b="1" i="1" strike="noStrike" spc="-1" dirty="0">
              <a:solidFill>
                <a:srgbClr val="558ED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400" b="1" i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Vérifiées a posteriori</a:t>
            </a:r>
            <a:endParaRPr lang="fr-FR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9"/>
          <p:cNvSpPr/>
          <p:nvPr/>
        </p:nvSpPr>
        <p:spPr>
          <a:xfrm>
            <a:off x="7356683" y="3107778"/>
            <a:ext cx="2471803" cy="136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anticipées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fr-FR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fr-FR" sz="1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Vérifiées en amont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213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1202268" y="1524000"/>
            <a:ext cx="9973732" cy="495161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La distinction entre </a:t>
            </a:r>
            <a:r>
              <a:rPr lang="fr-FR" sz="3200" b="1" dirty="0" smtClean="0">
                <a:solidFill>
                  <a:srgbClr val="4675B9"/>
                </a:solidFill>
              </a:rPr>
              <a:t>les réductions d’émissions effectuées et anticipées </a:t>
            </a:r>
            <a:endParaRPr lang="fr-FR" sz="3200" b="1" dirty="0">
              <a:solidFill>
                <a:srgbClr val="4675B9"/>
              </a:solidFill>
            </a:endParaRPr>
          </a:p>
          <a:p>
            <a:endParaRPr lang="fr-FR" sz="2200" u="sng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400388" y="3801688"/>
            <a:ext cx="99737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40038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9" name="Ellipse 8"/>
          <p:cNvSpPr/>
          <p:nvPr/>
        </p:nvSpPr>
        <p:spPr>
          <a:xfrm>
            <a:off x="414358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/>
          <p:cNvSpPr/>
          <p:nvPr/>
        </p:nvSpPr>
        <p:spPr>
          <a:xfrm>
            <a:off x="1042246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Début du 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6368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Vérification des émissions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5248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Fin du projet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2636520" y="4007427"/>
            <a:ext cx="670560" cy="648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>
            <a:off x="1813560" y="4844242"/>
            <a:ext cx="2316480" cy="156487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Réductions d’émissions </a:t>
            </a:r>
            <a:r>
              <a:rPr lang="fr-FR" sz="2000" b="1" dirty="0"/>
              <a:t>effectuées</a:t>
            </a:r>
          </a:p>
        </p:txBody>
      </p:sp>
      <p:sp>
        <p:nvSpPr>
          <p:cNvPr id="17" name="Nuage 16"/>
          <p:cNvSpPr/>
          <p:nvPr/>
        </p:nvSpPr>
        <p:spPr>
          <a:xfrm>
            <a:off x="6330528" y="4844242"/>
            <a:ext cx="2316480" cy="1564871"/>
          </a:xfrm>
          <a:prstGeom prst="cloud">
            <a:avLst/>
          </a:prstGeom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Réductions d’émissions </a:t>
            </a:r>
            <a:r>
              <a:rPr lang="fr-FR" sz="2000" b="1" dirty="0"/>
              <a:t>anticipées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7153488" y="4007427"/>
            <a:ext cx="670560" cy="648393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File:Green &lt;strong&gt;tick&lt;/strong&gt; pointed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791" y="10650204"/>
            <a:ext cx="62326" cy="623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2007" y="4133991"/>
            <a:ext cx="705459" cy="766849"/>
          </a:xfrm>
          <a:prstGeom prst="rect">
            <a:avLst/>
          </a:prstGeom>
        </p:spPr>
      </p:pic>
      <p:pic>
        <p:nvPicPr>
          <p:cNvPr id="21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51" y="2731899"/>
            <a:ext cx="672297" cy="7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s clés pour récolter et conserver la luzerne - Entra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81" y="3006727"/>
            <a:ext cx="984983" cy="5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55480" y="5204281"/>
            <a:ext cx="169953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+ rabais </a:t>
            </a:r>
            <a:r>
              <a:rPr lang="fr-FR" dirty="0" smtClean="0"/>
              <a:t>pour le risque de non-permanence si pertinent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9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235226" y="827439"/>
            <a:ext cx="8630951" cy="657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Comment identifier un projet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7612" y="5482661"/>
            <a:ext cx="38873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linkClick r:id="rId2"/>
              </a:rPr>
              <a:t>https://www.ecologique-solidaire.gouv.fr/label-bas-carbone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846668" y="1702478"/>
            <a:ext cx="5327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4675B9"/>
                </a:solidFill>
              </a:rPr>
              <a:t>Chercher un projet labellisé sur le site du MTES…</a:t>
            </a:r>
            <a:endParaRPr lang="fr-FR" sz="2000" b="1" i="1" dirty="0">
              <a:solidFill>
                <a:srgbClr val="4675B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9115" y="1677204"/>
            <a:ext cx="478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4675B9"/>
                </a:solidFill>
              </a:rPr>
              <a:t>Se rapprocher directement d’un porteur de projet, mandataire ou intermédiaire</a:t>
            </a:r>
            <a:endParaRPr lang="fr-FR" sz="2000" b="1" i="1" dirty="0">
              <a:solidFill>
                <a:srgbClr val="4675B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15" y="2717074"/>
            <a:ext cx="3017445" cy="2960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5431" y="6262467"/>
            <a:ext cx="382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4675B9"/>
                </a:solidFill>
              </a:rPr>
              <a:t>…Et contacter le porteur de projet </a:t>
            </a:r>
            <a:endParaRPr lang="fr-FR" sz="2000" b="1" i="1" dirty="0">
              <a:solidFill>
                <a:srgbClr val="4675B9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490741" y="1824387"/>
            <a:ext cx="59961" cy="503361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67" y="2367924"/>
            <a:ext cx="4543425" cy="304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380" y="4442384"/>
            <a:ext cx="2583869" cy="9907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42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130977" y="2492416"/>
            <a:ext cx="5888743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intermédiaires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(cabinets de conseil, instituts techniques, entreprises, collectivités, associations, etc.) qui se montent spontanément pour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mettre en relation l’offre est la demande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sont également indispensables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mandataires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peuvent aussi jouer le rôle d’intermédiaires. </a:t>
            </a:r>
            <a:endParaRPr lang="fr-FR" sz="22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intermédiaires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sont facilitateurs mais ne peuvent pas acheter et revendre les réductions d’émissions.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46905" y="1661419"/>
            <a:ext cx="405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intermédiaires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ous-titre 1"/>
          <p:cNvSpPr txBox="1">
            <a:spLocks/>
          </p:cNvSpPr>
          <p:nvPr/>
        </p:nvSpPr>
        <p:spPr>
          <a:xfrm>
            <a:off x="2584899" y="756265"/>
            <a:ext cx="7470183" cy="641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Avec qui contractualiser?</a:t>
            </a:r>
            <a:endParaRPr lang="fr-FR" sz="3200" b="1" dirty="0">
              <a:solidFill>
                <a:srgbClr val="4675B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1079" y="1661419"/>
            <a:ext cx="405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porteurs de projet et les mandataires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2087" y="2632516"/>
            <a:ext cx="546972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2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porteurs de projets :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le porteur de projet est celui qui met en œuvre le projet sur le terrain (agriculteur, propriétaire ou gestionnaire forestier, coopérative…)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mandataires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: il est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mandaté par le porteur de projet pour assurer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l’appui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technique,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faire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lien avec l’administration et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entreprendre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démarches de labellisation (envoi de la notification, rédaction du document de projet, recours à l’auditeur externe, etc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.)</a:t>
            </a: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73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62743" y="1641171"/>
            <a:ext cx="10421258" cy="461448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b="1" dirty="0" smtClean="0"/>
              <a:t>Les questions à se poser avant le financement de projet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Est-ce que je souhaite financer un projet sur </a:t>
            </a:r>
            <a:r>
              <a:rPr lang="fr-FR" sz="2200" b="1" dirty="0" smtClean="0"/>
              <a:t>un territoire particulier </a:t>
            </a:r>
            <a:r>
              <a:rPr lang="fr-FR" sz="2200" dirty="0" smtClean="0"/>
              <a:t>?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Est-ce que je souhaite que le projet concerne </a:t>
            </a:r>
            <a:r>
              <a:rPr lang="fr-FR" sz="2200" b="1" dirty="0" smtClean="0"/>
              <a:t>un type d’activité en particulier </a:t>
            </a:r>
            <a:r>
              <a:rPr lang="fr-FR" sz="2200" dirty="0" smtClean="0"/>
              <a:t>ou que les projets soient </a:t>
            </a:r>
            <a:r>
              <a:rPr lang="fr-FR" sz="2200" b="1" dirty="0" smtClean="0"/>
              <a:t>sur ma chaîne de valeur ou en lien avec mes activités </a:t>
            </a:r>
            <a:r>
              <a:rPr lang="fr-FR" sz="2200" dirty="0" smtClean="0"/>
              <a:t>?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Est-ce que je recherche des </a:t>
            </a:r>
            <a:r>
              <a:rPr lang="fr-FR" sz="2200" b="1" dirty="0" err="1" smtClean="0"/>
              <a:t>co</a:t>
            </a:r>
            <a:r>
              <a:rPr lang="fr-FR" sz="2200" b="1" dirty="0" smtClean="0"/>
              <a:t>-bénéfices </a:t>
            </a:r>
            <a:r>
              <a:rPr lang="fr-FR" sz="2200" dirty="0" smtClean="0"/>
              <a:t>en particulier ?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Est-ce que j’ai une contrainte sur le </a:t>
            </a:r>
            <a:r>
              <a:rPr lang="fr-FR" sz="2200" b="1" dirty="0" smtClean="0"/>
              <a:t>prix </a:t>
            </a:r>
            <a:r>
              <a:rPr lang="fr-FR" sz="2200" dirty="0" smtClean="0"/>
              <a:t>du carbone et/ou un budget de financement global ?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Est-ce que je souhaite acheter les réductions d’émissions une fois le projet vérifié, dans une </a:t>
            </a:r>
            <a:r>
              <a:rPr lang="fr-FR" sz="2200" b="1" dirty="0" smtClean="0"/>
              <a:t>logique de compensation carbone</a:t>
            </a:r>
            <a:r>
              <a:rPr lang="fr-FR" sz="2200" dirty="0" smtClean="0"/>
              <a:t>. Ou est-ce que je souhaite </a:t>
            </a:r>
            <a:r>
              <a:rPr lang="fr-FR" sz="2200" b="1" dirty="0" smtClean="0"/>
              <a:t>accompagner des projets dès le démarrage</a:t>
            </a:r>
            <a:r>
              <a:rPr lang="fr-FR" sz="2200" dirty="0" smtClean="0"/>
              <a:t> ?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 smtClean="0"/>
              <a:t>Etc.</a:t>
            </a:r>
            <a:endParaRPr lang="fr-FR" sz="2000" dirty="0"/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3221192" y="775280"/>
            <a:ext cx="7051729" cy="542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1</a:t>
            </a:r>
            <a:r>
              <a:rPr lang="fr-FR" sz="3200" b="1" baseline="30000" dirty="0" smtClean="0">
                <a:solidFill>
                  <a:srgbClr val="4675B9"/>
                </a:solidFill>
              </a:rPr>
              <a:t>ère</a:t>
            </a:r>
            <a:r>
              <a:rPr lang="fr-FR" sz="3200" b="1" dirty="0" smtClean="0">
                <a:solidFill>
                  <a:srgbClr val="4675B9"/>
                </a:solidFill>
              </a:rPr>
              <a:t> étape : choisir un projet</a:t>
            </a:r>
            <a:endParaRPr lang="fr-FR" sz="32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64492" y="2254112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QUAND ET COMMENT FINANCER?</a:t>
            </a:r>
          </a:p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Quelques cas types </a:t>
            </a:r>
          </a:p>
          <a:p>
            <a:pPr algn="ctr"/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3800431" y="3773072"/>
            <a:ext cx="229301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5138" y="2128648"/>
            <a:ext cx="267512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Cas 3: Contractualisation et financement  avant labélisation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1560487" y="3069229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evron 58"/>
          <p:cNvSpPr/>
          <p:nvPr/>
        </p:nvSpPr>
        <p:spPr>
          <a:xfrm>
            <a:off x="1998074" y="3764218"/>
            <a:ext cx="2296422" cy="1212560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591929" y="3764217"/>
            <a:ext cx="2555786" cy="1212561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oeuvre du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9603100" y="3773072"/>
            <a:ext cx="258890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Reconnais-sance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officielle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reductions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d’émissions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7656395" y="3766007"/>
            <a:ext cx="2424313" cy="1210771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auditeur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48634" y="3773072"/>
            <a:ext cx="2440508" cy="120370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labellisation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46285" y="2119976"/>
            <a:ext cx="2719403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Cas 2 : contractualisation après validation et financement au démarrage  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114889" y="2112792"/>
            <a:ext cx="2675120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Cas 1 : après vérification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656215" y="3041031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0685303" y="2544146"/>
            <a:ext cx="1437" cy="1107611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9793" y="1178523"/>
            <a:ext cx="607249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Quand peut intervenir le financement? </a:t>
            </a:r>
            <a:endParaRPr lang="fr-FR" sz="28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4750" y="1822009"/>
            <a:ext cx="6615322" cy="994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r-FR" sz="2000" b="1" dirty="0" smtClean="0">
                <a:solidFill>
                  <a:schemeClr val="tx2"/>
                </a:solidFill>
              </a:rPr>
              <a:t>Objectif</a:t>
            </a:r>
          </a:p>
          <a:p>
            <a:pPr lvl="0"/>
            <a:r>
              <a:rPr lang="fr-FR" sz="2000" dirty="0" smtClean="0">
                <a:solidFill>
                  <a:schemeClr val="tx1"/>
                </a:solidFill>
              </a:rPr>
              <a:t>Acheter des réductions </a:t>
            </a:r>
            <a:r>
              <a:rPr lang="fr-FR" sz="2000" dirty="0">
                <a:solidFill>
                  <a:schemeClr val="tx1"/>
                </a:solidFill>
              </a:rPr>
              <a:t>d’émissions déjà vérifiées (compensation)</a:t>
            </a:r>
          </a:p>
          <a:p>
            <a:pPr lvl="0" algn="ctr"/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9914" y="1822009"/>
            <a:ext cx="3912433" cy="84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Temporalité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A</a:t>
            </a:r>
            <a:r>
              <a:rPr lang="fr-FR" sz="2000" dirty="0" smtClean="0">
                <a:solidFill>
                  <a:schemeClr val="tx1"/>
                </a:solidFill>
              </a:rPr>
              <a:t>nnée </a:t>
            </a:r>
            <a:r>
              <a:rPr lang="fr-FR" sz="2000" dirty="0">
                <a:solidFill>
                  <a:schemeClr val="tx1"/>
                </a:solidFill>
              </a:rPr>
              <a:t>n+5 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9914" y="4322018"/>
            <a:ext cx="3912433" cy="119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Risque financeur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894750" y="2984658"/>
            <a:ext cx="6615322" cy="1337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Contractualisation et financement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Choix </a:t>
            </a:r>
            <a:r>
              <a:rPr lang="fr-FR" sz="2000" dirty="0">
                <a:solidFill>
                  <a:schemeClr val="tx1"/>
                </a:solidFill>
              </a:rPr>
              <a:t>d’un projet qui vient d’être vérifié et pour lequel le rapport d’audit a été </a:t>
            </a:r>
            <a:r>
              <a:rPr lang="fr-FR" sz="2000" dirty="0" smtClean="0">
                <a:solidFill>
                  <a:schemeClr val="tx1"/>
                </a:solidFill>
              </a:rPr>
              <a:t>remis.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Engagement </a:t>
            </a:r>
            <a:r>
              <a:rPr lang="fr-FR" sz="2000" dirty="0">
                <a:solidFill>
                  <a:schemeClr val="tx1"/>
                </a:solidFill>
              </a:rPr>
              <a:t>de l’intégralité du </a:t>
            </a:r>
            <a:r>
              <a:rPr lang="fr-FR" sz="2000" dirty="0" smtClean="0">
                <a:solidFill>
                  <a:schemeClr val="tx1"/>
                </a:solidFill>
              </a:rPr>
              <a:t>financement. 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9914" y="2816994"/>
            <a:ext cx="3912433" cy="1325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Risque porteur de projet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Il doit </a:t>
            </a:r>
            <a:r>
              <a:rPr lang="fr-FR" sz="2000" dirty="0">
                <a:solidFill>
                  <a:schemeClr val="tx1"/>
                </a:solidFill>
              </a:rPr>
              <a:t>être en capacité 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d’avancer </a:t>
            </a:r>
            <a:r>
              <a:rPr lang="fr-FR" sz="2000" dirty="0">
                <a:solidFill>
                  <a:schemeClr val="tx1"/>
                </a:solidFill>
              </a:rPr>
              <a:t>les fonds pour 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mettre </a:t>
            </a:r>
            <a:r>
              <a:rPr lang="fr-FR" sz="2000" dirty="0">
                <a:solidFill>
                  <a:schemeClr val="tx1"/>
                </a:solidFill>
              </a:rPr>
              <a:t>en œuvre le projet. 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1723" y="4437141"/>
            <a:ext cx="6615322" cy="1081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J’ai </a:t>
            </a:r>
            <a:r>
              <a:rPr lang="fr-FR" sz="2000" dirty="0">
                <a:solidFill>
                  <a:schemeClr val="tx1"/>
                </a:solidFill>
              </a:rPr>
              <a:t>financé un projet qui a réduit de X les </a:t>
            </a:r>
            <a:r>
              <a:rPr lang="fr-FR" sz="2000" dirty="0" smtClean="0">
                <a:solidFill>
                  <a:schemeClr val="tx1"/>
                </a:solidFill>
              </a:rPr>
              <a:t>émissions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J’ai </a:t>
            </a:r>
            <a:r>
              <a:rPr lang="fr-FR" sz="2000" dirty="0">
                <a:solidFill>
                  <a:schemeClr val="tx1"/>
                </a:solidFill>
              </a:rPr>
              <a:t>compensé mes émissions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Résultat de recherche d'images pour &quot;émoticone content vert&quot; | Smiley vert,  Nuances de vert, Allez les ve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216" y="4692207"/>
            <a:ext cx="664960" cy="6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ualités mind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75" y="3302489"/>
            <a:ext cx="598736" cy="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ous-titre 1"/>
          <p:cNvSpPr txBox="1">
            <a:spLocks/>
          </p:cNvSpPr>
          <p:nvPr/>
        </p:nvSpPr>
        <p:spPr>
          <a:xfrm>
            <a:off x="2605358" y="644139"/>
            <a:ext cx="8012624" cy="1177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Cas 1 : Je souhaite financer un projet qui a passé toutes les étapes de labellisation</a:t>
            </a:r>
          </a:p>
        </p:txBody>
      </p:sp>
    </p:spTree>
    <p:extLst>
      <p:ext uri="{BB962C8B-B14F-4D97-AF65-F5344CB8AC3E}">
        <p14:creationId xmlns:p14="http://schemas.microsoft.com/office/powerpoint/2010/main" val="4119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186" y="1698439"/>
            <a:ext cx="6380543" cy="1169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r-FR" sz="2000" b="1" dirty="0" smtClean="0">
                <a:solidFill>
                  <a:schemeClr val="tx2"/>
                </a:solidFill>
              </a:rPr>
              <a:t>Objectif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Accompagner dès le début un projet bas carbone.</a:t>
            </a:r>
            <a:endParaRPr lang="fr-FR" sz="2000" dirty="0">
              <a:solidFill>
                <a:schemeClr val="tx1"/>
              </a:solidFill>
            </a:endParaRPr>
          </a:p>
          <a:p>
            <a:pPr lvl="0" algn="ctr"/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129" y="1747867"/>
            <a:ext cx="3912433" cy="84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Temporalité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Année 1 + tout le long du projet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6185" y="3017279"/>
            <a:ext cx="6380543" cy="1581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Contractualisation et financement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</a:rPr>
              <a:t>Engagement de tout ou partie du </a:t>
            </a:r>
            <a:r>
              <a:rPr lang="fr-FR" sz="2000" dirty="0" smtClean="0">
                <a:solidFill>
                  <a:schemeClr val="tx1"/>
                </a:solidFill>
              </a:rPr>
              <a:t>financement au démarrage. </a:t>
            </a:r>
            <a:r>
              <a:rPr lang="fr-FR" sz="2000" dirty="0">
                <a:solidFill>
                  <a:schemeClr val="tx1"/>
                </a:solidFill>
              </a:rPr>
              <a:t>Le financement peut également être échelonné dans le temps avec le solde versé en fin de projet.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8129" y="2742851"/>
            <a:ext cx="3912433" cy="3103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Risque</a:t>
            </a:r>
          </a:p>
          <a:p>
            <a:r>
              <a:rPr lang="fr-FR" sz="2000" dirty="0">
                <a:solidFill>
                  <a:schemeClr val="tx1"/>
                </a:solidFill>
              </a:rPr>
              <a:t>L</a:t>
            </a:r>
            <a:r>
              <a:rPr lang="fr-FR" sz="2000" dirty="0" smtClean="0">
                <a:solidFill>
                  <a:schemeClr val="tx1"/>
                </a:solidFill>
              </a:rPr>
              <a:t>e </a:t>
            </a:r>
            <a:r>
              <a:rPr lang="fr-FR" sz="2000" dirty="0">
                <a:solidFill>
                  <a:schemeClr val="tx1"/>
                </a:solidFill>
              </a:rPr>
              <a:t>financeur apporte un </a:t>
            </a:r>
            <a:r>
              <a:rPr lang="fr-FR" sz="2000" dirty="0" err="1">
                <a:solidFill>
                  <a:schemeClr val="tx1"/>
                </a:solidFill>
              </a:rPr>
              <a:t>pré-financement</a:t>
            </a:r>
            <a:r>
              <a:rPr lang="fr-FR" sz="2000" dirty="0">
                <a:solidFill>
                  <a:schemeClr val="tx1"/>
                </a:solidFill>
              </a:rPr>
              <a:t>, le porteur de projet lance son activité. Le risque lié à la </a:t>
            </a:r>
            <a:r>
              <a:rPr lang="fr-FR" sz="2000" dirty="0" smtClean="0">
                <a:solidFill>
                  <a:schemeClr val="tx1"/>
                </a:solidFill>
              </a:rPr>
              <a:t>non réduction des émissions </a:t>
            </a:r>
            <a:r>
              <a:rPr lang="fr-FR" sz="2000" dirty="0">
                <a:solidFill>
                  <a:schemeClr val="tx1"/>
                </a:solidFill>
              </a:rPr>
              <a:t>peut être porté par l’un ou l’autre ou partagé entre les deux.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186" y="4760952"/>
            <a:ext cx="6380543" cy="182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Communication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</a:rPr>
              <a:t>J’ai financé un projet bas-carbone validé par le MTES qui devrait permettre d’éviter ou de séquestrer XX tonnes de CO</a:t>
            </a:r>
            <a:r>
              <a:rPr lang="fr-FR" sz="2000" baseline="-25000" dirty="0">
                <a:solidFill>
                  <a:schemeClr val="tx1"/>
                </a:solidFill>
              </a:rPr>
              <a:t>2</a:t>
            </a:r>
            <a:r>
              <a:rPr lang="fr-FR" sz="2000" dirty="0">
                <a:solidFill>
                  <a:schemeClr val="tx1"/>
                </a:solidFill>
              </a:rPr>
              <a:t> supplémentaires et qui présente différents </a:t>
            </a:r>
            <a:r>
              <a:rPr lang="fr-FR" sz="2000" dirty="0" err="1">
                <a:solidFill>
                  <a:schemeClr val="tx1"/>
                </a:solidFill>
              </a:rPr>
              <a:t>co</a:t>
            </a:r>
            <a:r>
              <a:rPr lang="fr-FR" sz="2000" dirty="0">
                <a:solidFill>
                  <a:schemeClr val="tx1"/>
                </a:solidFill>
              </a:rPr>
              <a:t>-bénéfices.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Résultat de recherche d'images pour &quot;émoticone content vert&quot; | Smiley vert,  Nuances de vert, Allez les ve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29" y="5000515"/>
            <a:ext cx="664960" cy="6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us-titre 1"/>
          <p:cNvSpPr txBox="1">
            <a:spLocks/>
          </p:cNvSpPr>
          <p:nvPr/>
        </p:nvSpPr>
        <p:spPr>
          <a:xfrm>
            <a:off x="2903367" y="485057"/>
            <a:ext cx="8012624" cy="1177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4675B9"/>
                </a:solidFill>
              </a:rPr>
              <a:t>Cas 2 : </a:t>
            </a:r>
            <a:r>
              <a:rPr lang="fr-FR" sz="3200" b="1" dirty="0" smtClean="0">
                <a:solidFill>
                  <a:srgbClr val="4675B9"/>
                </a:solidFill>
              </a:rPr>
              <a:t>Je </a:t>
            </a:r>
            <a:r>
              <a:rPr lang="fr-FR" sz="3200" b="1" dirty="0">
                <a:solidFill>
                  <a:srgbClr val="4675B9"/>
                </a:solidFill>
              </a:rPr>
              <a:t>souhaite </a:t>
            </a:r>
            <a:r>
              <a:rPr lang="fr-FR" sz="3200" b="1" dirty="0" smtClean="0">
                <a:solidFill>
                  <a:srgbClr val="4675B9"/>
                </a:solidFill>
              </a:rPr>
              <a:t>financer </a:t>
            </a:r>
            <a:r>
              <a:rPr lang="fr-FR" sz="3200" b="1" dirty="0">
                <a:solidFill>
                  <a:srgbClr val="4675B9"/>
                </a:solidFill>
              </a:rPr>
              <a:t>un projet qui a passé la première étape de labellisation</a:t>
            </a:r>
          </a:p>
        </p:txBody>
      </p:sp>
      <p:pic>
        <p:nvPicPr>
          <p:cNvPr id="11" name="Picture 4" descr="Actualités mind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05" y="5037665"/>
            <a:ext cx="598736" cy="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7968" y="1735510"/>
            <a:ext cx="6362888" cy="994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r-FR" sz="2000" b="1" dirty="0" smtClean="0">
                <a:solidFill>
                  <a:schemeClr val="tx2"/>
                </a:solidFill>
              </a:rPr>
              <a:t>Objectif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E</a:t>
            </a:r>
            <a:r>
              <a:rPr lang="fr-FR" sz="2000" dirty="0" smtClean="0">
                <a:solidFill>
                  <a:schemeClr val="tx1"/>
                </a:solidFill>
              </a:rPr>
              <a:t>tablir </a:t>
            </a:r>
            <a:r>
              <a:rPr lang="fr-FR" sz="2000" dirty="0">
                <a:solidFill>
                  <a:schemeClr val="tx1"/>
                </a:solidFill>
              </a:rPr>
              <a:t>un partenariat et contribuer directement au lancement d’un projet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9914" y="1735510"/>
            <a:ext cx="3912433" cy="84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Temporalité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Année 0 + </a:t>
            </a:r>
            <a:r>
              <a:rPr lang="fr-FR" sz="2000" dirty="0">
                <a:solidFill>
                  <a:schemeClr val="tx1"/>
                </a:solidFill>
              </a:rPr>
              <a:t>tout le long du projet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7968" y="2959686"/>
            <a:ext cx="6362888" cy="1081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Contractualisation et financement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Les </a:t>
            </a:r>
            <a:r>
              <a:rPr lang="fr-FR" sz="2000" dirty="0">
                <a:solidFill>
                  <a:schemeClr val="tx1"/>
                </a:solidFill>
              </a:rPr>
              <a:t>partenaires s’engagent et le financement peut être versé dès le </a:t>
            </a:r>
            <a:r>
              <a:rPr lang="fr-FR" sz="2000" dirty="0" smtClean="0">
                <a:solidFill>
                  <a:schemeClr val="tx1"/>
                </a:solidFill>
              </a:rPr>
              <a:t>départ, avant validation du projet.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968" y="4281624"/>
            <a:ext cx="6362888" cy="1150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Communication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</a:rPr>
              <a:t>Les deux partenaires peuvent communiquer sur l’engagement dans la démarche. 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12" name="Sous-titre 1"/>
          <p:cNvSpPr txBox="1">
            <a:spLocks/>
          </p:cNvSpPr>
          <p:nvPr/>
        </p:nvSpPr>
        <p:spPr>
          <a:xfrm>
            <a:off x="3088719" y="518708"/>
            <a:ext cx="8012624" cy="1177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4675B9"/>
                </a:solidFill>
              </a:rPr>
              <a:t>Cas 3 : </a:t>
            </a:r>
            <a:r>
              <a:rPr lang="fr-FR" sz="3200" b="1" dirty="0" smtClean="0">
                <a:solidFill>
                  <a:srgbClr val="4675B9"/>
                </a:solidFill>
              </a:rPr>
              <a:t>Je </a:t>
            </a:r>
            <a:r>
              <a:rPr lang="fr-FR" sz="3200" b="1" dirty="0">
                <a:solidFill>
                  <a:srgbClr val="4675B9"/>
                </a:solidFill>
              </a:rPr>
              <a:t>souhaite accompagner le démarrage d’un nouveau projet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9913" y="2754494"/>
            <a:ext cx="3912433" cy="1065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Risque porteur de projet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9913" y="3996339"/>
            <a:ext cx="3912433" cy="2430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Risque financeur</a:t>
            </a:r>
          </a:p>
          <a:p>
            <a:r>
              <a:rPr lang="fr-FR" sz="2000" dirty="0">
                <a:solidFill>
                  <a:schemeClr val="tx1"/>
                </a:solidFill>
              </a:rPr>
              <a:t>L</a:t>
            </a:r>
            <a:r>
              <a:rPr lang="fr-FR" sz="2000" dirty="0" smtClean="0">
                <a:solidFill>
                  <a:schemeClr val="tx1"/>
                </a:solidFill>
              </a:rPr>
              <a:t>e </a:t>
            </a:r>
            <a:r>
              <a:rPr lang="fr-FR" sz="2000" dirty="0">
                <a:solidFill>
                  <a:schemeClr val="tx1"/>
                </a:solidFill>
              </a:rPr>
              <a:t>financeur apporte un </a:t>
            </a:r>
            <a:r>
              <a:rPr lang="fr-FR" sz="2000" dirty="0" err="1">
                <a:solidFill>
                  <a:schemeClr val="tx1"/>
                </a:solidFill>
              </a:rPr>
              <a:t>pré-financement</a:t>
            </a:r>
            <a:r>
              <a:rPr lang="fr-FR" sz="2000" dirty="0">
                <a:solidFill>
                  <a:schemeClr val="tx1"/>
                </a:solidFill>
              </a:rPr>
              <a:t>, le porteur de projet lance son activité. Le risque lié à la </a:t>
            </a:r>
            <a:r>
              <a:rPr lang="fr-FR" sz="2000" dirty="0" smtClean="0">
                <a:solidFill>
                  <a:schemeClr val="tx1"/>
                </a:solidFill>
              </a:rPr>
              <a:t>non labélisation est a priori porté par le financeur.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Résultat de recherche d'images pour &quot;émoticone content vert&quot; | Smiley vert,  Nuances de vert, Allez les ve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9" y="3117037"/>
            <a:ext cx="664960" cy="6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ctualités mind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607" y="5659387"/>
            <a:ext cx="598736" cy="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27831" y="1046055"/>
            <a:ext cx="10440569" cy="5607964"/>
          </a:xfrm>
        </p:spPr>
        <p:txBody>
          <a:bodyPr>
            <a:normAutofit fontScale="92500" lnSpcReduction="200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1900" b="1" dirty="0">
              <a:solidFill>
                <a:srgbClr val="4675B9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Mardi 23 Juin de 14h à 15h30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– présentation générale du Label Bas Carbone </a:t>
            </a:r>
            <a:endParaRPr lang="fr-F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635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</a:rPr>
              <a:t> Retrouvez la vidéo et la présentation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200" dirty="0">
                <a:hlinkClick r:id="rId3"/>
              </a:rPr>
              <a:t>https://www.i4ce.org/serie-de-webinaires-label-bas-carbone-i-presentation-generale-du-label-bas-carbone</a:t>
            </a:r>
            <a:r>
              <a:rPr lang="fr-FR" sz="2200" dirty="0" smtClean="0">
                <a:hlinkClick r:id="rId3"/>
              </a:rPr>
              <a:t>/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Jeudi 25 Juin de 9h30 à 10h30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- Passer à l’action : le LBC du point de vue des porteurs de 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projet</a:t>
            </a:r>
          </a:p>
          <a:p>
            <a:pPr marL="457200" lvl="0" indent="-635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</a:rPr>
              <a:t> Retrouvez </a:t>
            </a:r>
            <a:r>
              <a:rPr lang="fr-FR" sz="2200" b="1" dirty="0">
                <a:solidFill>
                  <a:schemeClr val="bg1">
                    <a:lumMod val="50000"/>
                  </a:schemeClr>
                </a:solidFill>
              </a:rPr>
              <a:t>la vidéo et la présentation 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000" dirty="0">
                <a:hlinkClick r:id="rId4"/>
              </a:rPr>
              <a:t>https://www.i4ce.org/serie-de-webinaires-label-bas-carbone-i-passer-a-laction-le-label-du-point-de-vue-des-porteurs-de-projet</a:t>
            </a:r>
            <a:r>
              <a:rPr lang="fr-FR" sz="2000" dirty="0" smtClean="0">
                <a:hlinkClick r:id="rId4"/>
              </a:rPr>
              <a:t>/</a:t>
            </a:r>
            <a:endParaRPr lang="fr-FR" sz="2000" dirty="0" smtClean="0"/>
          </a:p>
          <a:p>
            <a:pPr marL="457200" lvl="0" indent="-635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fr-FR" sz="2600" b="1" dirty="0" smtClean="0">
                <a:solidFill>
                  <a:srgbClr val="1509FF"/>
                </a:solidFill>
              </a:rPr>
              <a:t>Lundi 29 Juin de 14h à 15h </a:t>
            </a:r>
            <a:r>
              <a:rPr lang="fr-FR" sz="2600" dirty="0" smtClean="0">
                <a:solidFill>
                  <a:srgbClr val="1509FF"/>
                </a:solidFill>
              </a:rPr>
              <a:t>- </a:t>
            </a:r>
            <a:r>
              <a:rPr lang="fr-FR" sz="2600" dirty="0">
                <a:solidFill>
                  <a:srgbClr val="1509FF"/>
                </a:solidFill>
              </a:rPr>
              <a:t>Passer à l’action </a:t>
            </a:r>
            <a:r>
              <a:rPr lang="fr-FR" sz="2600" dirty="0" smtClean="0">
                <a:solidFill>
                  <a:srgbClr val="1509FF"/>
                </a:solidFill>
              </a:rPr>
              <a:t>: </a:t>
            </a:r>
            <a:r>
              <a:rPr lang="fr-FR" sz="2600" dirty="0">
                <a:solidFill>
                  <a:srgbClr val="1509FF"/>
                </a:solidFill>
              </a:rPr>
              <a:t>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3773135" y="3217018"/>
            <a:ext cx="229301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87842" y="1572594"/>
            <a:ext cx="267512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Cas 3: Contractualisation et financement  avant labélisation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1533191" y="2513175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evron 58"/>
          <p:cNvSpPr/>
          <p:nvPr/>
        </p:nvSpPr>
        <p:spPr>
          <a:xfrm>
            <a:off x="1970778" y="3208164"/>
            <a:ext cx="2296422" cy="1212560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564633" y="3208163"/>
            <a:ext cx="2555786" cy="1212561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oeuvre du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9575804" y="3217018"/>
            <a:ext cx="258890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Reconnais-sance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officielle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reductions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d’émissions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7629099" y="3209953"/>
            <a:ext cx="2424313" cy="1210771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auditeur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21338" y="3217018"/>
            <a:ext cx="2440508" cy="120370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labellisation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18989" y="1563922"/>
            <a:ext cx="2719403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Cas 2 : contractualisation après validation et financement au démarrage  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087593" y="1556738"/>
            <a:ext cx="2675120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Cas 1 : après vérification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628919" y="2484977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0658007" y="1988092"/>
            <a:ext cx="1437" cy="1107611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06278" y="747146"/>
            <a:ext cx="607249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Quand peut intervenir le financement? </a:t>
            </a:r>
            <a:endParaRPr lang="fr-FR" sz="2800" b="1" dirty="0">
              <a:solidFill>
                <a:srgbClr val="4675B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842" y="4656596"/>
            <a:ext cx="237233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</a:rPr>
              <a:t>Exemple: </a:t>
            </a:r>
          </a:p>
          <a:p>
            <a:pPr algn="ctr"/>
            <a:endParaRPr lang="fr-FR" sz="1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Le projet se trouve dans la chaine de valeur de l’entreprise qui finance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9584" y="4656596"/>
            <a:ext cx="2445644" cy="17235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Exemple :</a:t>
            </a:r>
          </a:p>
          <a:p>
            <a:pPr algn="ctr"/>
            <a:endParaRPr lang="fr-FR" sz="1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Le projet demande des investissements initiaux importants (projets forestiers)</a:t>
            </a:r>
          </a:p>
          <a:p>
            <a:pPr algn="ctr"/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41255" y="4656596"/>
            <a:ext cx="3173042" cy="210826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u="sng" dirty="0" smtClean="0">
                <a:solidFill>
                  <a:schemeClr val="tx2">
                    <a:lumMod val="50000"/>
                  </a:schemeClr>
                </a:solidFill>
              </a:rPr>
              <a:t>Exemples :</a:t>
            </a:r>
          </a:p>
          <a:p>
            <a:pPr algn="ctr"/>
            <a:endParaRPr lang="fr-FR" sz="1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Lorsque les entreprises sont simplement dans une démarche de compensation carbone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Peut être utile lorsque le porteur de projet n’a pas vendu toutes ses réductions d’émission</a:t>
            </a:r>
            <a:endParaRPr lang="fr-FR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35551" y="1550618"/>
            <a:ext cx="2719403" cy="10772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Cas 2 bis : contractualisation après validation et financement en plusieurs étapes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4634" y="4656596"/>
            <a:ext cx="3090320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Exemple :</a:t>
            </a:r>
          </a:p>
          <a:p>
            <a:pPr algn="ctr"/>
            <a:endParaRPr lang="fr-FR" sz="1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Lorsque les intérêts du porteur de projet et financeurs ne sont pas alignés avec risque d’arrêt des projets après financement (changement de pratiques)</a:t>
            </a:r>
          </a:p>
          <a:p>
            <a:pPr algn="ctr"/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 txBox="1">
            <a:spLocks/>
          </p:cNvSpPr>
          <p:nvPr/>
        </p:nvSpPr>
        <p:spPr>
          <a:xfrm>
            <a:off x="2860009" y="1157208"/>
            <a:ext cx="8347741" cy="1177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Cas 4 : Je souhaite aller au-delà du financement de projet ? </a:t>
            </a:r>
          </a:p>
        </p:txBody>
      </p:sp>
      <p:sp>
        <p:nvSpPr>
          <p:cNvPr id="5" name="Sous-titre 5"/>
          <p:cNvSpPr txBox="1">
            <a:spLocks/>
          </p:cNvSpPr>
          <p:nvPr/>
        </p:nvSpPr>
        <p:spPr>
          <a:xfrm>
            <a:off x="1675092" y="2335078"/>
            <a:ext cx="9532658" cy="4118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 smtClean="0">
                <a:solidFill>
                  <a:srgbClr val="4675B9"/>
                </a:solidFill>
              </a:rPr>
              <a:t>Objectif </a:t>
            </a:r>
            <a:r>
              <a:rPr lang="fr-FR" sz="2000" dirty="0" smtClean="0">
                <a:solidFill>
                  <a:srgbClr val="4675B9"/>
                </a:solidFill>
              </a:rPr>
              <a:t>: </a:t>
            </a:r>
            <a:r>
              <a:rPr lang="fr-FR" sz="2000" dirty="0" smtClean="0"/>
              <a:t>Promouvoir le développement de nouveau projets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Je </a:t>
            </a:r>
            <a:r>
              <a:rPr lang="fr-FR" sz="2000" dirty="0"/>
              <a:t>peux </a:t>
            </a:r>
            <a:r>
              <a:rPr lang="fr-FR" sz="2000" b="1" dirty="0">
                <a:solidFill>
                  <a:srgbClr val="4675B9"/>
                </a:solidFill>
              </a:rPr>
              <a:t>financer le développement de la méthode </a:t>
            </a:r>
            <a:r>
              <a:rPr lang="fr-FR" sz="2000" dirty="0"/>
              <a:t>si celle-ci n’existe pas (Exemple : une entreprise qui souhaite développer une méthode sur sa chaîne de valeur ou une collectivité qui souhaite développer une méthode spécifique à son contexte local</a:t>
            </a:r>
            <a:r>
              <a:rPr lang="fr-FR" sz="20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Je peux </a:t>
            </a:r>
            <a:r>
              <a:rPr lang="fr-FR" sz="2000" b="1" dirty="0">
                <a:solidFill>
                  <a:srgbClr val="4675B9"/>
                </a:solidFill>
              </a:rPr>
              <a:t>financer des projets expérimentaux </a:t>
            </a:r>
            <a:r>
              <a:rPr lang="fr-FR" sz="2000" dirty="0" smtClean="0"/>
              <a:t>pour développer des références</a:t>
            </a:r>
            <a:endParaRPr lang="fr-F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Je peux </a:t>
            </a:r>
            <a:r>
              <a:rPr lang="fr-FR" sz="2000" b="1" dirty="0">
                <a:solidFill>
                  <a:srgbClr val="4675B9"/>
                </a:solidFill>
              </a:rPr>
              <a:t>lancer un appel à projet </a:t>
            </a:r>
            <a:r>
              <a:rPr lang="fr-FR" sz="2000" dirty="0"/>
              <a:t>avec par exemple un prix garanti de la tonne de CO2 (Exemple : Banque </a:t>
            </a:r>
            <a:r>
              <a:rPr lang="fr-FR" sz="2000" dirty="0" smtClean="0"/>
              <a:t>mondiale)</a:t>
            </a:r>
            <a:endParaRPr lang="fr-F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Je peux </a:t>
            </a:r>
            <a:r>
              <a:rPr lang="fr-FR" sz="2000" b="1" dirty="0">
                <a:solidFill>
                  <a:srgbClr val="4675B9"/>
                </a:solidFill>
              </a:rPr>
              <a:t>accompagner la procédure de labélisation </a:t>
            </a:r>
            <a:r>
              <a:rPr lang="fr-FR" sz="2000" dirty="0"/>
              <a:t>du projet (cf. webinaire 2 sur le cycle de vie d’un projet</a:t>
            </a:r>
            <a:r>
              <a:rPr lang="fr-FR" sz="20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Je peux </a:t>
            </a:r>
            <a:r>
              <a:rPr lang="fr-FR" sz="2000" b="1" dirty="0">
                <a:solidFill>
                  <a:srgbClr val="4675B9"/>
                </a:solidFill>
              </a:rPr>
              <a:t>financer des actions d’animation </a:t>
            </a:r>
            <a:r>
              <a:rPr lang="fr-FR" sz="2000" dirty="0" smtClean="0"/>
              <a:t>pour développer de nouveau projet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fr-FR" sz="2000" dirty="0" smtClean="0"/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432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906358" y="2337569"/>
            <a:ext cx="8616499" cy="22741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Volume de réductions d’émissions escompté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Note environnementale escomptée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Calendrier de financement des réductions d’émissions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Montant du financement ou prix de la tonne de CO2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Engagement du porteur de projet sur la durée de vie du projet</a:t>
            </a:r>
          </a:p>
          <a:p>
            <a:pPr algn="l"/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88395" y="1429382"/>
            <a:ext cx="7209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Exemple d’items devant figurer dans le contrat </a:t>
            </a:r>
            <a:endParaRPr lang="fr-FR" sz="28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1457068" y="1373218"/>
            <a:ext cx="9973732" cy="76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Exemples de bonnes pratiques de la contractualisation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19620"/>
              </p:ext>
            </p:extLst>
          </p:nvPr>
        </p:nvGraphicFramePr>
        <p:xfrm>
          <a:off x="848138" y="2134633"/>
          <a:ext cx="10866782" cy="3804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391">
                  <a:extLst>
                    <a:ext uri="{9D8B030D-6E8A-4147-A177-3AD203B41FA5}">
                      <a16:colId xmlns:a16="http://schemas.microsoft.com/office/drawing/2014/main" val="3971519331"/>
                    </a:ext>
                  </a:extLst>
                </a:gridCol>
                <a:gridCol w="5433391">
                  <a:extLst>
                    <a:ext uri="{9D8B030D-6E8A-4147-A177-3AD203B41FA5}">
                      <a16:colId xmlns:a16="http://schemas.microsoft.com/office/drawing/2014/main" val="2112569600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Porteur de projet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Financeur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677396"/>
                  </a:ext>
                </a:extLst>
              </a:tr>
              <a:tr h="7225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Inclure les coûts de transaction (dont audit) dans le coût du projet dès le début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S’assurer du co-financement du</a:t>
                      </a:r>
                      <a:r>
                        <a:rPr lang="fr-FR" baseline="0" dirty="0" smtClean="0"/>
                        <a:t> porteur de projet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301784"/>
                  </a:ext>
                </a:extLst>
              </a:tr>
              <a:tr h="722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</a:t>
                      </a:r>
                      <a:r>
                        <a:rPr lang="fr-FR" baseline="0" dirty="0" smtClean="0"/>
                        <a:t> le projet ne délivre pas les RE attendues, qui porte le risque?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 smtClean="0"/>
                        <a:t>Exemples :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i="1" baseline="0" dirty="0" smtClean="0"/>
                        <a:t>M</a:t>
                      </a:r>
                      <a:r>
                        <a:rPr lang="fr-FR" i="1" dirty="0" smtClean="0"/>
                        <a:t>odalités</a:t>
                      </a:r>
                      <a:r>
                        <a:rPr lang="fr-FR" i="1" baseline="0" dirty="0" smtClean="0"/>
                        <a:t> de remboursement en cas d’arrêt du projet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i="1" baseline="0" dirty="0" smtClean="0"/>
                        <a:t>Engagement à reboiser si les densités minimales ne sont pas atteintes…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</a:t>
                      </a:r>
                      <a:r>
                        <a:rPr lang="fr-FR" baseline="0" dirty="0" smtClean="0"/>
                        <a:t> le projet ne délivre pas les RE attendues, qui porte le risque?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 smtClean="0"/>
                        <a:t>Exemples: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baseline="0" dirty="0" smtClean="0"/>
                        <a:t> F</a:t>
                      </a:r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ourchette de tolérance sur les RE reconnues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Financement en plusieurs fois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055108"/>
                  </a:ext>
                </a:extLst>
              </a:tr>
              <a:tr h="7225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 le projet</a:t>
                      </a:r>
                      <a:r>
                        <a:rPr lang="fr-FR" baseline="0" dirty="0" smtClean="0"/>
                        <a:t> délivre plus de RE que prévu : qui en bénéficie?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 le projet</a:t>
                      </a:r>
                      <a:r>
                        <a:rPr lang="fr-FR" baseline="0" dirty="0" smtClean="0"/>
                        <a:t> délivre plus de RE que prévu : qui en bénéficie?</a:t>
                      </a:r>
                      <a:endParaRPr lang="fr-F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88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64492" y="2544397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QUEL PRIX DU CARBONE?</a:t>
            </a:r>
          </a:p>
          <a:p>
            <a:pPr algn="ctr"/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14908" y="1636917"/>
            <a:ext cx="10253680" cy="4534164"/>
          </a:xfrm>
        </p:spPr>
        <p:txBody>
          <a:bodyPr>
            <a:normAutofit fontScale="92500" lnSpcReduction="20000"/>
          </a:bodyPr>
          <a:lstStyle/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Le prix de la tonne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n’est pas encadré par le LBC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prix du carbone doit prendre en compte :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coûts liés à la mise en place des actions d’atténuation et de séquestration (investissements initiaux, coûts de fonctionnement, besoin de formation, etc.)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coûts de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transaction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portés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par le porteur de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projet et le mandataire (coûts administratif, coût de suivi)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Dont audit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consentement à recevoir des porteurs de projets (doit a minima couvrir la prise de risque du porteur de projet)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La présence et le type de </a:t>
            </a:r>
            <a:r>
              <a:rPr lang="fr-FR" sz="18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-bénéfices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déterminant du prix côté financeurs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Est-ce que le budget est fixé et contraint?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Est-ce que le financement se fait dans une logique de compensation avec des volumes strictes à acheter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Intérêt pour la présence de </a:t>
            </a:r>
            <a:r>
              <a:rPr lang="fr-FR" sz="18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-bénéfice à fort enjeux pour l’entreprise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Enjeux de communication sur une compensation crédible</a:t>
            </a:r>
            <a:endParaRPr lang="fr-FR" sz="18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1750226" y="710610"/>
            <a:ext cx="9973732" cy="76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Quel prix de la tonne de CO2 ?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726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09487" y="2081751"/>
            <a:ext cx="10087427" cy="4002841"/>
          </a:xfrm>
        </p:spPr>
        <p:txBody>
          <a:bodyPr>
            <a:noAutofit/>
          </a:bodyPr>
          <a:lstStyle/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Prix </a:t>
            </a: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des projets volontaires à l’international </a:t>
            </a:r>
            <a:r>
              <a:rPr lang="fr-FR" sz="24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: 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3€/tCO2 </a:t>
            </a:r>
            <a:r>
              <a:rPr lang="fr-FR" sz="24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(de 0,4€/t à 72€/t)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Prix </a:t>
            </a: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des projets volontaires en Europe </a:t>
            </a:r>
            <a:r>
              <a:rPr lang="fr-FR" sz="24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: 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13€/tCO2 </a:t>
            </a:r>
            <a:r>
              <a:rPr lang="fr-FR" sz="24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(de 6€/t à 110€/t)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Prix des projets </a:t>
            </a: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Label Bas Carbone </a:t>
            </a: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 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estimation entre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20€/tCO2 et 50€/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tCO2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Prix sur l’EU </a:t>
            </a: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ETS :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25€t/CO2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La valeur de l’action pour le </a:t>
            </a: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climat : 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54€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/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tCO2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et 250 €/tCO2 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en 2030</a:t>
            </a:r>
            <a:endParaRPr lang="fr-FR" sz="2400" b="1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lvl="1" indent="-342900" algn="l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spc="-1" dirty="0" smtClean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Composante carbone : </a:t>
            </a:r>
            <a:r>
              <a:rPr lang="fr-FR" sz="2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44,6 €/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tCO2 </a:t>
            </a:r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2256551" y="1273689"/>
            <a:ext cx="8593300" cy="76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Quelques exemples de prix du carbone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27014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2102195" y="1535464"/>
            <a:ext cx="8593300" cy="76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La fiscalité des sommes versées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102195" y="2471050"/>
            <a:ext cx="9144000" cy="109946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Les sommes versées sont soumises à TVA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Les sommes versées ne sont pas éligibles à la défiscalisation dans le cadre du mécénat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87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90996" y="2399886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LES ENJEUX DE COMMUNICATION </a:t>
            </a:r>
          </a:p>
          <a:p>
            <a:pPr algn="ctr"/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3149117" y="625481"/>
            <a:ext cx="6644240" cy="761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Quelle communication en fonction de quel type de RE?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39085" y="1386896"/>
            <a:ext cx="11840170" cy="6009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i="1" dirty="0" smtClean="0">
                <a:solidFill>
                  <a:srgbClr val="FF0000"/>
                </a:solidFill>
              </a:rPr>
              <a:t>Le label bas carbone </a:t>
            </a:r>
            <a:r>
              <a:rPr lang="fr-FR" i="1" dirty="0" smtClean="0">
                <a:solidFill>
                  <a:srgbClr val="FF0000"/>
                </a:solidFill>
              </a:rPr>
              <a:t>apporte des garanties sur les réductions d’émission des projets mais pas sur la stratégie climat des financeurs</a:t>
            </a:r>
            <a:endParaRPr lang="fr-FR" i="1" dirty="0" smtClean="0">
              <a:solidFill>
                <a:srgbClr val="FF0000"/>
              </a:solidFill>
            </a:endParaRPr>
          </a:p>
          <a:p>
            <a:pPr algn="l"/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5" name="Sous-titre 1"/>
          <p:cNvSpPr txBox="1">
            <a:spLocks/>
          </p:cNvSpPr>
          <p:nvPr/>
        </p:nvSpPr>
        <p:spPr>
          <a:xfrm>
            <a:off x="2484095" y="2313710"/>
            <a:ext cx="3675075" cy="4426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fr-FR" sz="100" b="1" dirty="0" smtClean="0">
              <a:solidFill>
                <a:srgbClr val="4675B9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Réductions d’émissions effectuées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 smtClean="0"/>
              <a:t>Communication libre </a:t>
            </a:r>
          </a:p>
          <a:p>
            <a:pPr algn="l"/>
            <a:endParaRPr lang="fr-FR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i="1" dirty="0" smtClean="0"/>
              <a:t>J’ai financé un projet qui a réduit XX tCO2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i="1" dirty="0" smtClean="0"/>
              <a:t>J’ai </a:t>
            </a:r>
            <a:r>
              <a:rPr lang="fr-FR" sz="2000" i="1" dirty="0"/>
              <a:t>acheté XX tCO2eq reconnues par le label bas-carbone pour la compensation de mes émissions” </a:t>
            </a:r>
            <a:endParaRPr lang="fr-FR" sz="2000" i="1" dirty="0" smtClean="0"/>
          </a:p>
          <a:p>
            <a:r>
              <a:rPr lang="fr-FR" sz="2000" b="1" dirty="0" smtClean="0">
                <a:solidFill>
                  <a:srgbClr val="00B050"/>
                </a:solidFill>
              </a:rPr>
              <a:t>La plupart des secteurs sont concernés : agriculture…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>
          <a:xfrm>
            <a:off x="6805148" y="2313710"/>
            <a:ext cx="3854547" cy="4426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fr-FR" sz="200" b="1" dirty="0" smtClean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6000" b="1" dirty="0">
                <a:solidFill>
                  <a:srgbClr val="4675B9"/>
                </a:solidFill>
              </a:rPr>
              <a:t>Réductions d’émissions anticipées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5000" b="1" dirty="0"/>
              <a:t>Faire mention du caractère futur des réductions</a:t>
            </a:r>
          </a:p>
          <a:p>
            <a:pPr algn="l"/>
            <a:endParaRPr lang="fr-FR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4000" i="1" dirty="0"/>
              <a:t>« J’ai financé un projet qui permettra de réduire/séquestrer XX tonnes de CO2 d’ici 30 ans (cas des méthodes forestières) 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4000" i="1" dirty="0" smtClean="0"/>
              <a:t>« J’ai acheté XX tCO2eq reconnues par le label </a:t>
            </a:r>
            <a:r>
              <a:rPr lang="fr-FR" sz="4000" i="1" dirty="0" err="1" smtClean="0"/>
              <a:t>bascarbone</a:t>
            </a:r>
            <a:r>
              <a:rPr lang="fr-FR" sz="4000" i="1" dirty="0" smtClean="0"/>
              <a:t> qui permettront de réduire/séquestrer des émissions de GES (d'ici 30 ans) pour la compensation de mes émissions, d'un projet, d’un évènement, etc. » </a:t>
            </a:r>
            <a:endParaRPr lang="fr-FR" sz="4000" i="1" dirty="0" smtClean="0"/>
          </a:p>
          <a:p>
            <a:pPr>
              <a:lnSpc>
                <a:spcPct val="100000"/>
              </a:lnSpc>
            </a:pPr>
            <a:r>
              <a:rPr lang="fr-FR" sz="5000" b="1" dirty="0" smtClean="0">
                <a:solidFill>
                  <a:srgbClr val="00B050"/>
                </a:solidFill>
              </a:rPr>
              <a:t>Cela </a:t>
            </a:r>
            <a:r>
              <a:rPr lang="fr-FR" sz="5000" b="1" dirty="0">
                <a:solidFill>
                  <a:srgbClr val="00B050"/>
                </a:solidFill>
              </a:rPr>
              <a:t>concerne notamment le secteur forestier</a:t>
            </a:r>
          </a:p>
        </p:txBody>
      </p:sp>
    </p:spTree>
    <p:extLst>
      <p:ext uri="{BB962C8B-B14F-4D97-AF65-F5344CB8AC3E}">
        <p14:creationId xmlns:p14="http://schemas.microsoft.com/office/powerpoint/2010/main" val="2202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1191215" y="1497800"/>
            <a:ext cx="9973732" cy="467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Déroulé du Webinaire</a:t>
            </a:r>
          </a:p>
          <a:p>
            <a:pPr marL="124301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200" u="sng" dirty="0" smtClean="0"/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QUELLES GARANTIES APPORTEES AUX FINANCEURS ? </a:t>
            </a: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QUI FINANCE ?</a:t>
            </a: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COMMENT CHOISIR UN PROJET ?</a:t>
            </a: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QUAND ET COMMENT FINANCER ?</a:t>
            </a:r>
            <a:endParaRPr lang="fr-FR" sz="1050" b="1" dirty="0" smtClean="0">
              <a:cs typeface="Calibri" panose="020F0502020204030204" pitchFamily="34" charset="0"/>
            </a:endParaRP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COMMENT COMMUNIQUER ?</a:t>
            </a: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05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2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913265" y="2006944"/>
            <a:ext cx="9144000" cy="43938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Nouvel outil pour financer des </a:t>
            </a:r>
            <a:r>
              <a:rPr lang="fr-FR" b="1" dirty="0" smtClean="0">
                <a:solidFill>
                  <a:srgbClr val="4675B9"/>
                </a:solidFill>
              </a:rPr>
              <a:t>projets bas carbone sur le territoire </a:t>
            </a:r>
            <a:r>
              <a:rPr lang="fr-FR" dirty="0" smtClean="0"/>
              <a:t>national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Apporte les garanties que les financements apportés ont un </a:t>
            </a:r>
            <a:r>
              <a:rPr lang="fr-FR" b="1" dirty="0">
                <a:solidFill>
                  <a:srgbClr val="4675B9"/>
                </a:solidFill>
              </a:rPr>
              <a:t>réel impact climatique </a:t>
            </a:r>
            <a:r>
              <a:rPr lang="fr-FR" dirty="0" smtClean="0"/>
              <a:t>: contribuer à </a:t>
            </a:r>
            <a:r>
              <a:rPr lang="fr-FR" b="1" dirty="0">
                <a:solidFill>
                  <a:srgbClr val="4675B9"/>
                </a:solidFill>
              </a:rPr>
              <a:t>financer la transition.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Le financement de projets bas carbone labélisés s’intègre dans la </a:t>
            </a:r>
            <a:r>
              <a:rPr lang="fr-FR" b="1" dirty="0">
                <a:solidFill>
                  <a:srgbClr val="4675B9"/>
                </a:solidFill>
              </a:rPr>
              <a:t>stratégie climatique </a:t>
            </a:r>
            <a:r>
              <a:rPr lang="fr-FR" dirty="0" smtClean="0"/>
              <a:t>des entreprises et collectivités </a:t>
            </a:r>
            <a:endParaRPr lang="fr-F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Opportunité </a:t>
            </a:r>
            <a:r>
              <a:rPr lang="fr-FR" dirty="0"/>
              <a:t>de </a:t>
            </a:r>
            <a:r>
              <a:rPr lang="fr-FR" b="1" dirty="0">
                <a:solidFill>
                  <a:srgbClr val="4675B9"/>
                </a:solidFill>
              </a:rPr>
              <a:t>structurer des partenariats innovants </a:t>
            </a:r>
            <a:r>
              <a:rPr lang="fr-FR" dirty="0"/>
              <a:t>avec des acteurs </a:t>
            </a:r>
            <a:r>
              <a:rPr lang="fr-FR" dirty="0" smtClean="0"/>
              <a:t>locaux, qui va au-delà de l’achat de crédits carbone sur les marchés internationaux.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 Perspective de développement dans plusieurs secteurs avec le développement de </a:t>
            </a:r>
            <a:r>
              <a:rPr lang="fr-FR" b="1" dirty="0">
                <a:solidFill>
                  <a:srgbClr val="4675B9"/>
                </a:solidFill>
              </a:rPr>
              <a:t>nouveaux projets et méthodes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2811963" y="1027816"/>
            <a:ext cx="7346605" cy="761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4675B9"/>
                </a:solidFill>
              </a:rPr>
              <a:t>Conclusion</a:t>
            </a:r>
          </a:p>
          <a:p>
            <a:endParaRPr lang="fr-FR" sz="28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403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Pour plus d’informations </a:t>
            </a:r>
            <a:endParaRPr lang="fr-FR" sz="3200" b="1" dirty="0">
              <a:solidFill>
                <a:srgbClr val="4675B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83" y="2237206"/>
            <a:ext cx="2358235" cy="3403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362689" y="2237206"/>
            <a:ext cx="67286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La page du label : </a:t>
            </a:r>
            <a:r>
              <a:rPr lang="fr-FR" dirty="0">
                <a:hlinkClick r:id="rId3"/>
              </a:rPr>
              <a:t>https://www.ecologique-solidaire.gouv.fr/label-bas-carbone</a:t>
            </a:r>
            <a:endParaRPr lang="fr-FR" dirty="0"/>
          </a:p>
          <a:p>
            <a:endParaRPr lang="fr-F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Guide pédagogique de présentation du label </a:t>
            </a:r>
            <a:r>
              <a:rPr lang="fr-FR" dirty="0" smtClean="0"/>
              <a:t>: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www.ecologique-solidaire.gouv.fr/sites/default/files/LabelBasCarbone-GuidePedagogique-Mai2020.pdf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Le Label Bas Carbone en 10 questions :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www.ecologique-solidaire.gouv.fr/sites/default/files/Label%20bas%20carbone.pdf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1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4400" b="1" dirty="0" smtClean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400" b="1" dirty="0" smtClean="0">
                <a:solidFill>
                  <a:srgbClr val="4675B9"/>
                </a:solidFill>
              </a:rPr>
              <a:t>Q&amp;R</a:t>
            </a:r>
          </a:p>
          <a:p>
            <a:pPr>
              <a:lnSpc>
                <a:spcPct val="100000"/>
              </a:lnSpc>
            </a:pPr>
            <a:endParaRPr lang="fr-FR" sz="1500" b="1" dirty="0" smtClean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 smtClean="0">
              <a:solidFill>
                <a:srgbClr val="4675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b="1" dirty="0" smtClean="0"/>
              <a:t>	En savoir plus</a:t>
            </a:r>
          </a:p>
          <a:p>
            <a:pPr algn="l">
              <a:lnSpc>
                <a:spcPct val="100000"/>
              </a:lnSpc>
            </a:pPr>
            <a:r>
              <a:rPr lang="fr-FR" b="1" dirty="0" smtClean="0">
                <a:solidFill>
                  <a:srgbClr val="4675B9"/>
                </a:solidFill>
              </a:rPr>
              <a:t>	</a:t>
            </a:r>
            <a:r>
              <a:rPr lang="fr-FR" b="1" u="sng" dirty="0" smtClean="0">
                <a:solidFill>
                  <a:schemeClr val="accent5"/>
                </a:solidFill>
                <a:hlinkClick r:id="rId2"/>
              </a:rPr>
              <a:t>www.ecologique-solidaire.gouv.fr/label-bas-carbone</a:t>
            </a:r>
            <a:endParaRPr lang="fr-FR" sz="100" u="sng" spc="-1" dirty="0" smtClean="0">
              <a:solidFill>
                <a:schemeClr val="accent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5" name="Image 4" descr="&lt;strong&gt;Plus&lt;/strong&gt; Symbole Math · Images vectorielles gratuites sur Pixabay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9" y="515476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82842" y="1030307"/>
            <a:ext cx="10267629" cy="5239201"/>
          </a:xfrm>
        </p:spPr>
        <p:txBody>
          <a:bodyPr>
            <a:normAutofit lnSpcReduction="100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2000" b="1" dirty="0">
              <a:solidFill>
                <a:srgbClr val="4675B9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Mardi 23 Juin de 14h à 15h30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– présentation générale du Label Bas Carbone 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Jeudi 25 Juin de 9h30 à 10h30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- Passer à l’action : le LBC du point de vue des porteurs de projet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Lundi 29 Juin de 14h à 15h - Passer à l’action : 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2197" y="1317090"/>
            <a:ext cx="9973732" cy="931434"/>
          </a:xfrm>
        </p:spPr>
        <p:txBody>
          <a:bodyPr>
            <a:normAutofit/>
          </a:bodyPr>
          <a:lstStyle/>
          <a:p>
            <a:r>
              <a:rPr lang="fr-FR" sz="5100" b="1" dirty="0" smtClean="0">
                <a:solidFill>
                  <a:srgbClr val="4675B9"/>
                </a:solidFill>
              </a:rPr>
              <a:t>Les intervenants 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000" b="1" dirty="0">
              <a:solidFill>
                <a:srgbClr val="4675B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185" y="2628434"/>
            <a:ext cx="7167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Dimitar NIKOV</a:t>
            </a:r>
          </a:p>
          <a:p>
            <a:r>
              <a:rPr lang="fr-FR" sz="2000" dirty="0" smtClean="0"/>
              <a:t>Direction Générale de l’Energie et du Climat (MTES)</a:t>
            </a:r>
          </a:p>
          <a:p>
            <a:endParaRPr lang="fr-FR" sz="2000" b="1" dirty="0"/>
          </a:p>
          <a:p>
            <a:r>
              <a:rPr lang="fr-FR" sz="2000" b="1" dirty="0" smtClean="0"/>
              <a:t>Claudine FOUCHEROT </a:t>
            </a:r>
          </a:p>
          <a:p>
            <a:r>
              <a:rPr lang="fr-FR" sz="2000" dirty="0" smtClean="0"/>
              <a:t>Institut de l’Economie pour le Climat (I4CE)</a:t>
            </a:r>
          </a:p>
          <a:p>
            <a:endParaRPr lang="fr-FR" sz="2000" b="1" dirty="0"/>
          </a:p>
          <a:p>
            <a:r>
              <a:rPr lang="fr-FR" sz="2000" b="1" dirty="0" smtClean="0"/>
              <a:t>Julia GRIMAULT</a:t>
            </a:r>
          </a:p>
          <a:p>
            <a:r>
              <a:rPr lang="fr-FR" sz="2000" dirty="0"/>
              <a:t>Institut de l’Economie pour le Climat (I4CE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8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69984" y="2378777"/>
            <a:ext cx="11215607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 smtClean="0">
                <a:solidFill>
                  <a:srgbClr val="4675B9"/>
                </a:solidFill>
              </a:rPr>
              <a:t>QUELLES </a:t>
            </a:r>
            <a:r>
              <a:rPr lang="fr-FR" sz="4800" b="1" dirty="0">
                <a:solidFill>
                  <a:srgbClr val="4675B9"/>
                </a:solidFill>
              </a:rPr>
              <a:t>GARANTIES APPORTEES AUX FINANCEURS PAR LE LABEL BAS CARBONE </a:t>
            </a:r>
            <a:r>
              <a:rPr lang="fr-FR" sz="4800" b="1" dirty="0" smtClean="0">
                <a:solidFill>
                  <a:srgbClr val="4675B9"/>
                </a:solidFill>
              </a:rPr>
              <a:t>?</a:t>
            </a:r>
          </a:p>
          <a:p>
            <a:pPr algn="ctr"/>
            <a:endParaRPr lang="fr-FR" sz="4800" b="1" dirty="0">
              <a:solidFill>
                <a:srgbClr val="4675B9"/>
              </a:solidFill>
            </a:endParaRPr>
          </a:p>
          <a:p>
            <a:pPr algn="ctr"/>
            <a:endParaRPr lang="fr-FR" sz="4800" b="1" dirty="0" smtClean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ous-titre 1"/>
          <p:cNvSpPr>
            <a:spLocks noGrp="1"/>
          </p:cNvSpPr>
          <p:nvPr>
            <p:ph type="subTitle" idx="1"/>
          </p:nvPr>
        </p:nvSpPr>
        <p:spPr>
          <a:xfrm>
            <a:off x="3184508" y="913981"/>
            <a:ext cx="6607888" cy="9001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Qu’est-ce qu’un projet bas carbone? </a:t>
            </a:r>
            <a:endParaRPr lang="fr-FR" sz="3200" b="1" dirty="0">
              <a:solidFill>
                <a:srgbClr val="4675B9"/>
              </a:solidFill>
            </a:endParaRPr>
          </a:p>
        </p:txBody>
      </p:sp>
      <p:grpSp>
        <p:nvGrpSpPr>
          <p:cNvPr id="21" name="Groupe 5"/>
          <p:cNvGrpSpPr>
            <a:grpSpLocks/>
          </p:cNvGrpSpPr>
          <p:nvPr/>
        </p:nvGrpSpPr>
        <p:grpSpPr bwMode="auto">
          <a:xfrm>
            <a:off x="3184508" y="2289157"/>
            <a:ext cx="5586860" cy="2885345"/>
            <a:chOff x="3071974" y="2608454"/>
            <a:chExt cx="5107482" cy="2551393"/>
          </a:xfrm>
        </p:grpSpPr>
        <p:sp>
          <p:nvSpPr>
            <p:cNvPr id="22" name="ZoneTexte 17"/>
            <p:cNvSpPr txBox="1">
              <a:spLocks noChangeArrowheads="1"/>
            </p:cNvSpPr>
            <p:nvPr/>
          </p:nvSpPr>
          <p:spPr bwMode="auto">
            <a:xfrm>
              <a:off x="6028043" y="3365586"/>
              <a:ext cx="1919127" cy="251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b="0" i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Scénario de référence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174263">
              <a:off x="4593989" y="3779664"/>
              <a:ext cx="1312102" cy="268124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418760" y="4652069"/>
              <a:ext cx="37459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3440786" y="2636467"/>
              <a:ext cx="0" cy="2015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e libre 25"/>
            <p:cNvSpPr/>
            <p:nvPr/>
          </p:nvSpPr>
          <p:spPr>
            <a:xfrm>
              <a:off x="3495850" y="3659608"/>
              <a:ext cx="3901694" cy="238777"/>
            </a:xfrm>
            <a:custGeom>
              <a:avLst/>
              <a:gdLst>
                <a:gd name="connsiteX0" fmla="*/ 0 w 3812736"/>
                <a:gd name="connsiteY0" fmla="*/ 1107547 h 1107547"/>
                <a:gd name="connsiteX1" fmla="*/ 709863 w 3812736"/>
                <a:gd name="connsiteY1" fmla="*/ 650347 h 1107547"/>
                <a:gd name="connsiteX2" fmla="*/ 3392906 w 3812736"/>
                <a:gd name="connsiteY2" fmla="*/ 84862 h 1107547"/>
                <a:gd name="connsiteX3" fmla="*/ 3765885 w 3812736"/>
                <a:gd name="connsiteY3" fmla="*/ 12673 h 11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736" h="1107547">
                  <a:moveTo>
                    <a:pt x="0" y="1107547"/>
                  </a:moveTo>
                  <a:cubicBezTo>
                    <a:pt x="72189" y="964170"/>
                    <a:pt x="144379" y="820794"/>
                    <a:pt x="709863" y="650347"/>
                  </a:cubicBezTo>
                  <a:cubicBezTo>
                    <a:pt x="1275347" y="479899"/>
                    <a:pt x="2883569" y="191141"/>
                    <a:pt x="3392906" y="84862"/>
                  </a:cubicBezTo>
                  <a:cubicBezTo>
                    <a:pt x="3902243" y="-21417"/>
                    <a:pt x="3834064" y="-4372"/>
                    <a:pt x="3765885" y="1267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 flipV="1">
              <a:off x="3475398" y="3911725"/>
              <a:ext cx="4079473" cy="258787"/>
            </a:xfrm>
            <a:custGeom>
              <a:avLst/>
              <a:gdLst>
                <a:gd name="connsiteX0" fmla="*/ 1782 w 4093872"/>
                <a:gd name="connsiteY0" fmla="*/ 580209 h 580209"/>
                <a:gd name="connsiteX1" fmla="*/ 627424 w 4093872"/>
                <a:gd name="connsiteY1" fmla="*/ 399735 h 580209"/>
                <a:gd name="connsiteX2" fmla="*/ 3851888 w 4093872"/>
                <a:gd name="connsiteY2" fmla="*/ 26757 h 580209"/>
                <a:gd name="connsiteX3" fmla="*/ 3875951 w 4093872"/>
                <a:gd name="connsiteY3" fmla="*/ 26757 h 580209"/>
                <a:gd name="connsiteX4" fmla="*/ 3984235 w 4093872"/>
                <a:gd name="connsiteY4" fmla="*/ 2693 h 5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872" h="580209">
                  <a:moveTo>
                    <a:pt x="1782" y="580209"/>
                  </a:moveTo>
                  <a:cubicBezTo>
                    <a:pt x="-6239" y="536093"/>
                    <a:pt x="-14260" y="491977"/>
                    <a:pt x="627424" y="399735"/>
                  </a:cubicBezTo>
                  <a:cubicBezTo>
                    <a:pt x="1269108" y="307493"/>
                    <a:pt x="3310467" y="88920"/>
                    <a:pt x="3851888" y="26757"/>
                  </a:cubicBezTo>
                  <a:cubicBezTo>
                    <a:pt x="4393309" y="-35406"/>
                    <a:pt x="3853893" y="30768"/>
                    <a:pt x="3875951" y="26757"/>
                  </a:cubicBezTo>
                  <a:cubicBezTo>
                    <a:pt x="3898009" y="22746"/>
                    <a:pt x="3941122" y="12719"/>
                    <a:pt x="3984235" y="26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4573536" y="3330122"/>
              <a:ext cx="0" cy="1321947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5937556" y="3068667"/>
              <a:ext cx="3147" cy="1583402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14"/>
            <p:cNvSpPr txBox="1">
              <a:spLocks noChangeArrowheads="1"/>
            </p:cNvSpPr>
            <p:nvPr/>
          </p:nvSpPr>
          <p:spPr bwMode="auto">
            <a:xfrm rot="16200000">
              <a:off x="2773068" y="3731781"/>
              <a:ext cx="894340" cy="29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Emissions</a:t>
              </a:r>
            </a:p>
          </p:txBody>
        </p:sp>
        <p:sp>
          <p:nvSpPr>
            <p:cNvPr id="31" name="ZoneTexte 15"/>
            <p:cNvSpPr txBox="1">
              <a:spLocks noChangeArrowheads="1"/>
            </p:cNvSpPr>
            <p:nvPr/>
          </p:nvSpPr>
          <p:spPr bwMode="auto">
            <a:xfrm>
              <a:off x="6247049" y="4673815"/>
              <a:ext cx="726105" cy="25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Temps</a:t>
              </a:r>
            </a:p>
          </p:txBody>
        </p:sp>
        <p:sp>
          <p:nvSpPr>
            <p:cNvPr id="32" name="ZoneTexte 16"/>
            <p:cNvSpPr txBox="1">
              <a:spLocks noChangeArrowheads="1"/>
            </p:cNvSpPr>
            <p:nvPr/>
          </p:nvSpPr>
          <p:spPr bwMode="auto">
            <a:xfrm>
              <a:off x="4427887" y="4657949"/>
              <a:ext cx="1719598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Période</a:t>
              </a:r>
              <a:r>
                <a:rPr lang="fr-FR" altLang="fr-FR" sz="1544" dirty="0">
                  <a:solidFill>
                    <a:srgbClr val="7030A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d’accréditation</a:t>
              </a:r>
            </a:p>
          </p:txBody>
        </p:sp>
        <p:sp>
          <p:nvSpPr>
            <p:cNvPr id="33" name="ZoneTexte 33"/>
            <p:cNvSpPr txBox="1">
              <a:spLocks noChangeArrowheads="1"/>
            </p:cNvSpPr>
            <p:nvPr/>
          </p:nvSpPr>
          <p:spPr bwMode="auto">
            <a:xfrm rot="173578">
              <a:off x="5845553" y="4194657"/>
              <a:ext cx="1789476" cy="25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i="1" dirty="0">
                  <a:solidFill>
                    <a:srgbClr val="3F3F3F"/>
                  </a:solidFill>
                  <a:ea typeface="+mn-ea"/>
                </a:rPr>
                <a:t>Scénario avec projet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5567838" y="3139367"/>
              <a:ext cx="811804" cy="58960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5"/>
            <p:cNvSpPr txBox="1">
              <a:spLocks noChangeArrowheads="1"/>
            </p:cNvSpPr>
            <p:nvPr/>
          </p:nvSpPr>
          <p:spPr bwMode="auto">
            <a:xfrm>
              <a:off x="4482822" y="2608454"/>
              <a:ext cx="3696634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Réduction d’émissions </a:t>
              </a:r>
            </a:p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certifiées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568744" y="5279898"/>
            <a:ext cx="9141802" cy="1255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référence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sans introduction de nouvelles pratiques; suit la tendance; respecte a minima la réglementation.</a:t>
            </a:r>
          </a:p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projet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avec introduction de nouvelles pratiques (boisement, optimisation de la fertilisation azotée, plantation de haies, etc.)</a:t>
            </a:r>
          </a:p>
        </p:txBody>
      </p:sp>
    </p:spTree>
    <p:extLst>
      <p:ext uri="{BB962C8B-B14F-4D97-AF65-F5344CB8AC3E}">
        <p14:creationId xmlns:p14="http://schemas.microsoft.com/office/powerpoint/2010/main" val="31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08870" y="1893894"/>
            <a:ext cx="7454684" cy="4539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indent="-457200" defTabSz="504200" fontAlgn="auto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l’additionnalité</a:t>
            </a:r>
            <a:r>
              <a:rPr lang="fr-FR" altLang="fr-FR" sz="2200" b="1" dirty="0">
                <a:solidFill>
                  <a:prstClr val="black"/>
                </a:solidFill>
                <a:latin typeface="Calibri"/>
              </a:rPr>
              <a:t> : </a:t>
            </a:r>
            <a:r>
              <a:rPr lang="fr-FR" altLang="fr-FR" sz="2200" dirty="0">
                <a:solidFill>
                  <a:prstClr val="black"/>
                </a:solidFill>
                <a:latin typeface="Calibri"/>
              </a:rPr>
              <a:t>démontrer que le projet n’aurait pas pu se faire sans l’incitation carbone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le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suivi des émissions et de la séquestration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vérification par un tiers </a:t>
            </a:r>
            <a:r>
              <a:rPr lang="fr-FR" altLang="fr-FR" sz="2200" dirty="0">
                <a:solidFill>
                  <a:prstClr val="black"/>
                </a:solidFill>
              </a:rPr>
              <a:t>pour pouvoir prétendre à des </a:t>
            </a:r>
            <a:r>
              <a:rPr lang="fr-FR" altLang="fr-FR" sz="2200" dirty="0" smtClean="0">
                <a:solidFill>
                  <a:prstClr val="black"/>
                </a:solidFill>
              </a:rPr>
              <a:t>réductions d’émissions</a:t>
            </a:r>
            <a:endParaRPr lang="fr-FR" altLang="fr-FR" sz="2200" dirty="0">
              <a:solidFill>
                <a:prstClr val="black"/>
              </a:solidFill>
            </a:endParaRP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traçabilité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</a:t>
            </a:r>
            <a:r>
              <a:rPr lang="fr-FR" altLang="fr-FR" sz="2200" dirty="0" smtClean="0">
                <a:solidFill>
                  <a:prstClr val="black"/>
                </a:solidFill>
              </a:rPr>
              <a:t>réductions d’émissions </a:t>
            </a:r>
            <a:r>
              <a:rPr lang="fr-FR" altLang="fr-FR" sz="2200" dirty="0">
                <a:solidFill>
                  <a:prstClr val="black"/>
                </a:solidFill>
              </a:rPr>
              <a:t>avec mise en place d’un registre permettant d’éviter le risque de double compte 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permanence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réductions d’émissions ou la gestion du risque de non permanence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présence de </a:t>
            </a:r>
            <a:r>
              <a:rPr lang="fr-FR" altLang="fr-FR" sz="2200" b="1" dirty="0" err="1">
                <a:solidFill>
                  <a:srgbClr val="4675B9"/>
                </a:solidFill>
                <a:latin typeface="Calibri"/>
              </a:rPr>
              <a:t>co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-bénéfices sociaux et environnementaux </a:t>
            </a:r>
            <a:r>
              <a:rPr lang="fr-FR" altLang="fr-FR" sz="2200" dirty="0">
                <a:solidFill>
                  <a:prstClr val="black"/>
                </a:solidFill>
              </a:rPr>
              <a:t>(biodiversité, eau, emploi…) </a:t>
            </a:r>
            <a:endParaRPr lang="fr-FR" altLang="fr-F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3316637" y="1111614"/>
            <a:ext cx="7051729" cy="65519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Les grands critères de qualités </a:t>
            </a:r>
            <a:endParaRPr lang="fr-FR" sz="3200" b="1" dirty="0">
              <a:solidFill>
                <a:srgbClr val="4675B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0414" y="2268926"/>
            <a:ext cx="318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345478" y="2846390"/>
            <a:ext cx="2541722" cy="1725610"/>
          </a:xfrm>
          <a:prstGeom prst="wedgeRectCallout">
            <a:avLst>
              <a:gd name="adj1" fmla="val -83654"/>
              <a:gd name="adj2" fmla="val -82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Limiter </a:t>
            </a:r>
            <a:r>
              <a:rPr lang="fr-FR" alt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le risque d’effet </a:t>
            </a:r>
            <a:r>
              <a:rPr lang="fr-FR" alt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d’aubaine et assurer </a:t>
            </a:r>
            <a:r>
              <a:rPr lang="fr-FR" alt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l’efficacité du financement. 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5527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84341" y="1759015"/>
            <a:ext cx="9144000" cy="361847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Ce que le label fait et ce qu’il ne fait pas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/>
              </a:rPr>
              <a:t>Il ne </a:t>
            </a:r>
            <a:r>
              <a:rPr lang="fr-FR" sz="2400" dirty="0" smtClean="0">
                <a:latin typeface="Calibri"/>
              </a:rPr>
              <a:t>labellise </a:t>
            </a:r>
            <a:r>
              <a:rPr lang="fr-FR" sz="2400" dirty="0">
                <a:latin typeface="Calibri"/>
              </a:rPr>
              <a:t>pas </a:t>
            </a:r>
            <a:r>
              <a:rPr lang="fr-FR" sz="2400" dirty="0" smtClean="0">
                <a:latin typeface="Calibri"/>
              </a:rPr>
              <a:t>: une </a:t>
            </a:r>
            <a:r>
              <a:rPr lang="fr-FR" sz="2400" dirty="0">
                <a:latin typeface="Calibri"/>
              </a:rPr>
              <a:t>entreprise, une exploitation, une pratique, une technologie, </a:t>
            </a:r>
            <a:r>
              <a:rPr lang="fr-FR" sz="2400" dirty="0" smtClean="0">
                <a:latin typeface="Calibri"/>
              </a:rPr>
              <a:t>un produit</a:t>
            </a:r>
            <a:r>
              <a:rPr lang="fr-FR" sz="2400" dirty="0">
                <a:latin typeface="Calibri"/>
              </a:rPr>
              <a:t>, mais </a:t>
            </a:r>
            <a:r>
              <a:rPr lang="fr-FR" sz="2400" dirty="0" smtClean="0">
                <a:latin typeface="Calibri"/>
              </a:rPr>
              <a:t>…</a:t>
            </a: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latin typeface="Calibri"/>
            </a:endParaRP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/>
              </a:rPr>
              <a:t>… Il labellise : des réductions d’émissions par rapport à un scénario de référence.</a:t>
            </a:r>
            <a:endParaRPr lang="fr-FR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02435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2833</Words>
  <Application>Microsoft Office PowerPoint</Application>
  <PresentationFormat>Grand écran</PresentationFormat>
  <Paragraphs>372</Paragraphs>
  <Slides>43</Slides>
  <Notes>16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Arial</vt:lpstr>
      <vt:lpstr>Arial Nova Cond</vt:lpstr>
      <vt:lpstr>Calibri</vt:lpstr>
      <vt:lpstr>Calibri Light</vt:lpstr>
      <vt:lpstr>DejaVu Sans</vt:lpstr>
      <vt:lpstr>Helvetica</vt:lpstr>
      <vt:lpstr>Wingdings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Administration centrale AUTH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HECKMANN</dc:creator>
  <cp:lastModifiedBy>Claudine FOUCHEROT</cp:lastModifiedBy>
  <cp:revision>336</cp:revision>
  <dcterms:created xsi:type="dcterms:W3CDTF">2019-05-15T12:10:42Z</dcterms:created>
  <dcterms:modified xsi:type="dcterms:W3CDTF">2020-06-29T11:31:54Z</dcterms:modified>
</cp:coreProperties>
</file>